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4"/>
  </p:sldMasterIdLst>
  <p:notesMasterIdLst>
    <p:notesMasterId r:id="rId68"/>
  </p:notesMasterIdLst>
  <p:sldIdLst>
    <p:sldId id="4101" r:id="rId5"/>
    <p:sldId id="4782" r:id="rId6"/>
    <p:sldId id="4182" r:id="rId7"/>
    <p:sldId id="1114" r:id="rId8"/>
    <p:sldId id="4504" r:id="rId9"/>
    <p:sldId id="4541" r:id="rId10"/>
    <p:sldId id="4786" r:id="rId11"/>
    <p:sldId id="421" r:id="rId12"/>
    <p:sldId id="4408" r:id="rId13"/>
    <p:sldId id="4785" r:id="rId14"/>
    <p:sldId id="4784" r:id="rId15"/>
    <p:sldId id="1150" r:id="rId16"/>
    <p:sldId id="4543" r:id="rId17"/>
    <p:sldId id="1118" r:id="rId18"/>
    <p:sldId id="1121" r:id="rId19"/>
    <p:sldId id="4506" r:id="rId20"/>
    <p:sldId id="4548" r:id="rId21"/>
    <p:sldId id="1271" r:id="rId22"/>
    <p:sldId id="1266" r:id="rId23"/>
    <p:sldId id="4544" r:id="rId24"/>
    <p:sldId id="4546" r:id="rId25"/>
    <p:sldId id="4545" r:id="rId26"/>
    <p:sldId id="4505" r:id="rId27"/>
    <p:sldId id="1294" r:id="rId28"/>
    <p:sldId id="4552" r:id="rId29"/>
    <p:sldId id="1071" r:id="rId30"/>
    <p:sldId id="4553" r:id="rId31"/>
    <p:sldId id="4554" r:id="rId32"/>
    <p:sldId id="4538" r:id="rId33"/>
    <p:sldId id="1120" r:id="rId34"/>
    <p:sldId id="4523" r:id="rId35"/>
    <p:sldId id="4502" r:id="rId36"/>
    <p:sldId id="4411" r:id="rId37"/>
    <p:sldId id="4419" r:id="rId38"/>
    <p:sldId id="4560" r:id="rId39"/>
    <p:sldId id="4549" r:id="rId40"/>
    <p:sldId id="4556" r:id="rId41"/>
    <p:sldId id="4412" r:id="rId42"/>
    <p:sldId id="4516" r:id="rId43"/>
    <p:sldId id="4550" r:id="rId44"/>
    <p:sldId id="4518" r:id="rId45"/>
    <p:sldId id="4555" r:id="rId46"/>
    <p:sldId id="1122" r:id="rId47"/>
    <p:sldId id="1074" r:id="rId48"/>
    <p:sldId id="1057" r:id="rId49"/>
    <p:sldId id="279" r:id="rId50"/>
    <p:sldId id="4561" r:id="rId51"/>
    <p:sldId id="4547" r:id="rId52"/>
    <p:sldId id="1281" r:id="rId53"/>
    <p:sldId id="1145" r:id="rId54"/>
    <p:sldId id="1275" r:id="rId55"/>
    <p:sldId id="1151" r:id="rId56"/>
    <p:sldId id="1131" r:id="rId57"/>
    <p:sldId id="1068" r:id="rId58"/>
    <p:sldId id="4537" r:id="rId59"/>
    <p:sldId id="1067" r:id="rId60"/>
    <p:sldId id="1296" r:id="rId61"/>
    <p:sldId id="1298" r:id="rId62"/>
    <p:sldId id="4507" r:id="rId63"/>
    <p:sldId id="4508" r:id="rId64"/>
    <p:sldId id="396" r:id="rId65"/>
    <p:sldId id="287" r:id="rId66"/>
    <p:sldId id="1027" r:id="rId6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7" initials="W" lastIdx="3" clrIdx="0"/>
  <p:cmAuthor id="2" name="haveman" initials="jdh" lastIdx="1" clrIdx="1">
    <p:extLst>
      <p:ext uri="{19B8F6BF-5375-455C-9EA6-DF929625EA0E}">
        <p15:presenceInfo xmlns:p15="http://schemas.microsoft.com/office/powerpoint/2012/main" userId="haveman" providerId="None"/>
      </p:ext>
    </p:extLst>
  </p:cmAuthor>
  <p:cmAuthor id="3" name="debra soled" initials="ds" lastIdx="7" clrIdx="2">
    <p:extLst>
      <p:ext uri="{19B8F6BF-5375-455C-9EA6-DF929625EA0E}">
        <p15:presenceInfo xmlns:p15="http://schemas.microsoft.com/office/powerpoint/2012/main" userId="9307cfb5ac3a12d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C88"/>
    <a:srgbClr val="2B414D"/>
    <a:srgbClr val="FAF7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45" autoAdjust="0"/>
    <p:restoredTop sz="92944" autoAdjust="0"/>
  </p:normalViewPr>
  <p:slideViewPr>
    <p:cSldViewPr snapToGrid="0" snapToObjects="1">
      <p:cViewPr varScale="1">
        <p:scale>
          <a:sx n="52" d="100"/>
          <a:sy n="52" d="100"/>
        </p:scale>
        <p:origin x="56" y="196"/>
      </p:cViewPr>
      <p:guideLst>
        <p:guide orient="horz" pos="2160"/>
        <p:guide pos="3840"/>
      </p:guideLst>
    </p:cSldViewPr>
  </p:slideViewPr>
  <p:notesTextViewPr>
    <p:cViewPr>
      <p:scale>
        <a:sx n="1" d="1"/>
        <a:sy n="1" d="1"/>
      </p:scale>
      <p:origin x="0" y="0"/>
    </p:cViewPr>
  </p:notesTextViewPr>
  <p:sorterViewPr>
    <p:cViewPr varScale="1">
      <p:scale>
        <a:sx n="1" d="1"/>
        <a:sy n="1" d="1"/>
      </p:scale>
      <p:origin x="0" y="-2744"/>
    </p:cViewPr>
  </p:sorterViewPr>
  <p:notesViewPr>
    <p:cSldViewPr snapToGrid="0" snapToObjects="1">
      <p:cViewPr varScale="1">
        <p:scale>
          <a:sx n="63" d="100"/>
          <a:sy n="63" d="100"/>
        </p:scale>
        <p:origin x="148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E7EC6A77-897B-A94D-8179-085D1B4EE98D}" type="datetimeFigureOut">
              <a:rPr lang="en-US" smtClean="0"/>
              <a:t>7/29/2026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39F294D8-753E-E842-8CF8-893A8D4FD7E5}" type="slidenum">
              <a:rPr lang="en-US" smtClean="0"/>
              <a:t>‹#›</a:t>
            </a:fld>
            <a:endParaRPr lang="en-US"/>
          </a:p>
        </p:txBody>
      </p:sp>
    </p:spTree>
    <p:extLst>
      <p:ext uri="{BB962C8B-B14F-4D97-AF65-F5344CB8AC3E}">
        <p14:creationId xmlns:p14="http://schemas.microsoft.com/office/powerpoint/2010/main" val="1620784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rookings.edu/people/sam-boocker/"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brookings.edu/people/david-wessel/"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https://www.pgpf.org/national-debt-clock</a:t>
            </a:r>
          </a:p>
        </p:txBody>
      </p:sp>
      <p:sp>
        <p:nvSpPr>
          <p:cNvPr id="4" name="Slide Number Placeholder 3"/>
          <p:cNvSpPr>
            <a:spLocks noGrp="1"/>
          </p:cNvSpPr>
          <p:nvPr>
            <p:ph type="sldNum" sz="quarter" idx="5"/>
          </p:nvPr>
        </p:nvSpPr>
        <p:spPr/>
        <p:txBody>
          <a:bodyPr/>
          <a:lstStyle/>
          <a:p>
            <a:fld id="{39F294D8-753E-E842-8CF8-893A8D4FD7E5}" type="slidenum">
              <a:rPr lang="en-US" smtClean="0"/>
              <a:t>5</a:t>
            </a:fld>
            <a:endParaRPr lang="en-US"/>
          </a:p>
        </p:txBody>
      </p:sp>
    </p:spTree>
    <p:extLst>
      <p:ext uri="{BB962C8B-B14F-4D97-AF65-F5344CB8AC3E}">
        <p14:creationId xmlns:p14="http://schemas.microsoft.com/office/powerpoint/2010/main" val="7751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Krugman’s NYT column, October 10-11, 2023</a:t>
            </a:r>
          </a:p>
        </p:txBody>
      </p:sp>
      <p:sp>
        <p:nvSpPr>
          <p:cNvPr id="4" name="Slide Number Placeholder 3"/>
          <p:cNvSpPr>
            <a:spLocks noGrp="1"/>
          </p:cNvSpPr>
          <p:nvPr>
            <p:ph type="sldNum" sz="quarter" idx="5"/>
          </p:nvPr>
        </p:nvSpPr>
        <p:spPr/>
        <p:txBody>
          <a:bodyPr/>
          <a:lstStyle/>
          <a:p>
            <a:fld id="{39F294D8-753E-E842-8CF8-893A8D4FD7E5}" type="slidenum">
              <a:rPr lang="en-US" smtClean="0"/>
              <a:t>40</a:t>
            </a:fld>
            <a:endParaRPr lang="en-US"/>
          </a:p>
        </p:txBody>
      </p:sp>
    </p:spTree>
    <p:extLst>
      <p:ext uri="{BB962C8B-B14F-4D97-AF65-F5344CB8AC3E}">
        <p14:creationId xmlns:p14="http://schemas.microsoft.com/office/powerpoint/2010/main" val="3302162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Except for 1835-1837</a:t>
            </a:r>
          </a:p>
        </p:txBody>
      </p:sp>
      <p:sp>
        <p:nvSpPr>
          <p:cNvPr id="4" name="Slide Number Placeholder 3"/>
          <p:cNvSpPr>
            <a:spLocks noGrp="1"/>
          </p:cNvSpPr>
          <p:nvPr>
            <p:ph type="sldNum" sz="quarter" idx="5"/>
          </p:nvPr>
        </p:nvSpPr>
        <p:spPr/>
        <p:txBody>
          <a:bodyPr/>
          <a:lstStyle/>
          <a:p>
            <a:fld id="{39F294D8-753E-E842-8CF8-893A8D4FD7E5}" type="slidenum">
              <a:rPr lang="en-US" smtClean="0"/>
              <a:t>8</a:t>
            </a:fld>
            <a:endParaRPr lang="en-US"/>
          </a:p>
        </p:txBody>
      </p:sp>
    </p:spTree>
    <p:extLst>
      <p:ext uri="{BB962C8B-B14F-4D97-AF65-F5344CB8AC3E}">
        <p14:creationId xmlns:p14="http://schemas.microsoft.com/office/powerpoint/2010/main" val="3330041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only 40 million age 65+ in 2010 and projected to have 80 million age 65+ in 20 years</a:t>
            </a:r>
          </a:p>
        </p:txBody>
      </p:sp>
      <p:sp>
        <p:nvSpPr>
          <p:cNvPr id="4" name="Slide Number Placeholder 3"/>
          <p:cNvSpPr>
            <a:spLocks noGrp="1"/>
          </p:cNvSpPr>
          <p:nvPr>
            <p:ph type="sldNum" sz="quarter" idx="5"/>
          </p:nvPr>
        </p:nvSpPr>
        <p:spPr/>
        <p:txBody>
          <a:bodyPr/>
          <a:lstStyle/>
          <a:p>
            <a:fld id="{39F294D8-753E-E842-8CF8-893A8D4FD7E5}" type="slidenum">
              <a:rPr lang="en-US" smtClean="0"/>
              <a:t>10</a:t>
            </a:fld>
            <a:endParaRPr lang="en-US"/>
          </a:p>
        </p:txBody>
      </p:sp>
    </p:spTree>
    <p:extLst>
      <p:ext uri="{BB962C8B-B14F-4D97-AF65-F5344CB8AC3E}">
        <p14:creationId xmlns:p14="http://schemas.microsoft.com/office/powerpoint/2010/main" val="2171310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Chart from CBO</a:t>
            </a:r>
          </a:p>
        </p:txBody>
      </p:sp>
      <p:sp>
        <p:nvSpPr>
          <p:cNvPr id="4" name="Slide Number Placeholder 3"/>
          <p:cNvSpPr>
            <a:spLocks noGrp="1"/>
          </p:cNvSpPr>
          <p:nvPr>
            <p:ph type="sldNum" sz="quarter" idx="5"/>
          </p:nvPr>
        </p:nvSpPr>
        <p:spPr/>
        <p:txBody>
          <a:bodyPr/>
          <a:lstStyle/>
          <a:p>
            <a:fld id="{39F294D8-753E-E842-8CF8-893A8D4FD7E5}" type="slidenum">
              <a:rPr lang="en-US" smtClean="0"/>
              <a:t>13</a:t>
            </a:fld>
            <a:endParaRPr lang="en-US"/>
          </a:p>
        </p:txBody>
      </p:sp>
    </p:spTree>
    <p:extLst>
      <p:ext uri="{BB962C8B-B14F-4D97-AF65-F5344CB8AC3E}">
        <p14:creationId xmlns:p14="http://schemas.microsoft.com/office/powerpoint/2010/main" val="1100287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Graphics from “The Federal Government has borrowed trillions, but who owns all that debt?” published by the Peter G. Peterson Foundation, 8/6/2024</a:t>
            </a:r>
          </a:p>
        </p:txBody>
      </p:sp>
      <p:sp>
        <p:nvSpPr>
          <p:cNvPr id="4" name="Slide Number Placeholder 3"/>
          <p:cNvSpPr>
            <a:spLocks noGrp="1"/>
          </p:cNvSpPr>
          <p:nvPr>
            <p:ph type="sldNum" sz="quarter" idx="5"/>
          </p:nvPr>
        </p:nvSpPr>
        <p:spPr/>
        <p:txBody>
          <a:bodyPr/>
          <a:lstStyle/>
          <a:p>
            <a:fld id="{39F294D8-753E-E842-8CF8-893A8D4FD7E5}" type="slidenum">
              <a:rPr lang="en-US" smtClean="0"/>
              <a:t>22</a:t>
            </a:fld>
            <a:endParaRPr lang="en-US"/>
          </a:p>
        </p:txBody>
      </p:sp>
    </p:spTree>
    <p:extLst>
      <p:ext uri="{BB962C8B-B14F-4D97-AF65-F5344CB8AC3E}">
        <p14:creationId xmlns:p14="http://schemas.microsoft.com/office/powerpoint/2010/main" val="3047692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Foreign holdings peaked at about 48.% of debt held by the public in 2012 and have steadily declined since then</a:t>
            </a:r>
          </a:p>
        </p:txBody>
      </p:sp>
      <p:sp>
        <p:nvSpPr>
          <p:cNvPr id="4" name="Slide Number Placeholder 3"/>
          <p:cNvSpPr>
            <a:spLocks noGrp="1"/>
          </p:cNvSpPr>
          <p:nvPr>
            <p:ph type="sldNum" sz="quarter" idx="5"/>
          </p:nvPr>
        </p:nvSpPr>
        <p:spPr/>
        <p:txBody>
          <a:bodyPr/>
          <a:lstStyle/>
          <a:p>
            <a:fld id="{39F294D8-753E-E842-8CF8-893A8D4FD7E5}" type="slidenum">
              <a:rPr lang="en-US" smtClean="0"/>
              <a:t>23</a:t>
            </a:fld>
            <a:endParaRPr lang="en-US"/>
          </a:p>
        </p:txBody>
      </p:sp>
    </p:spTree>
    <p:extLst>
      <p:ext uri="{BB962C8B-B14F-4D97-AF65-F5344CB8AC3E}">
        <p14:creationId xmlns:p14="http://schemas.microsoft.com/office/powerpoint/2010/main" val="753341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3951"/>
              </a:lnSpc>
              <a:spcAft>
                <a:spcPts val="1214"/>
              </a:spcAft>
            </a:pPr>
            <a:r>
              <a:rPr lang="en-US" b="0" i="0" dirty="0">
                <a:solidFill>
                  <a:srgbClr val="1F1F1F"/>
                </a:solidFill>
                <a:effectLst/>
                <a:latin typeface="Google Sans"/>
              </a:rPr>
              <a:t>Dollar assets comprise about 59% of global foreign currency reserves; the next largest share is the euro at 20%. Borrowing. </a:t>
            </a:r>
            <a:r>
              <a:rPr lang="en-US" b="0" i="0" dirty="0">
                <a:solidFill>
                  <a:srgbClr val="040C28"/>
                </a:solidFill>
                <a:effectLst/>
                <a:latin typeface="Google Sans"/>
              </a:rPr>
              <a:t>Foreign governments and corporations borrow money in dollars to insure their creditors against foreign exchange risk</a:t>
            </a:r>
            <a:r>
              <a:rPr lang="en-US" b="0" i="0" dirty="0">
                <a:solidFill>
                  <a:srgbClr val="1F1F1F"/>
                </a:solidFill>
                <a:effectLst/>
                <a:latin typeface="Google Sans"/>
              </a:rPr>
              <a:t>; 64% of world debt is denominated in dollars. From </a:t>
            </a:r>
            <a:r>
              <a:rPr lang="en-US" b="0" i="1" dirty="0">
                <a:solidFill>
                  <a:srgbClr val="191919"/>
                </a:solidFill>
                <a:effectLst/>
                <a:latin typeface="Inter"/>
              </a:rPr>
              <a:t>The changing role of the US dollar </a:t>
            </a:r>
            <a:r>
              <a:rPr lang="en-US" b="0" i="0" dirty="0">
                <a:solidFill>
                  <a:srgbClr val="0563C1"/>
                </a:solidFill>
                <a:effectLst/>
                <a:latin typeface="Inter"/>
                <a:hlinkClick r:id="rId3">
                  <a:extLst>
                    <a:ext uri="{A12FA001-AC4F-418D-AE19-62706E023703}">
                      <ahyp:hlinkClr xmlns:ahyp="http://schemas.microsoft.com/office/drawing/2018/hyperlinkcolor" val="tx"/>
                    </a:ext>
                  </a:extLst>
                </a:hlinkClick>
              </a:rPr>
              <a:t>by Sam </a:t>
            </a:r>
            <a:r>
              <a:rPr lang="en-US" b="0" i="0" dirty="0" err="1">
                <a:solidFill>
                  <a:schemeClr val="tx1"/>
                </a:solidFill>
                <a:effectLst/>
                <a:latin typeface="Inter"/>
                <a:hlinkClick r:id="rId3">
                  <a:extLst>
                    <a:ext uri="{A12FA001-AC4F-418D-AE19-62706E023703}">
                      <ahyp:hlinkClr xmlns:ahyp="http://schemas.microsoft.com/office/drawing/2018/hyperlinkcolor" val="tx"/>
                    </a:ext>
                  </a:extLst>
                </a:hlinkClick>
              </a:rPr>
              <a:t>Boocker</a:t>
            </a:r>
            <a:r>
              <a:rPr lang="en-US" b="0" i="0" dirty="0">
                <a:solidFill>
                  <a:schemeClr val="tx1"/>
                </a:solidFill>
                <a:effectLst/>
                <a:latin typeface="Inter"/>
              </a:rPr>
              <a:t> and </a:t>
            </a:r>
            <a:r>
              <a:rPr lang="en-US" b="0" i="0" dirty="0">
                <a:solidFill>
                  <a:schemeClr val="tx1"/>
                </a:solidFill>
                <a:effectLst/>
                <a:latin typeface="Inter"/>
                <a:hlinkClick r:id="rId4">
                  <a:extLst>
                    <a:ext uri="{A12FA001-AC4F-418D-AE19-62706E023703}">
                      <ahyp:hlinkClr xmlns:ahyp="http://schemas.microsoft.com/office/drawing/2018/hyperlinkcolor" val="tx"/>
                    </a:ext>
                  </a:extLst>
                </a:hlinkClick>
              </a:rPr>
              <a:t>David Wessel</a:t>
            </a:r>
            <a:r>
              <a:rPr lang="en-US" b="0" i="0" dirty="0">
                <a:solidFill>
                  <a:schemeClr val="tx1"/>
                </a:solidFill>
                <a:effectLst/>
                <a:latin typeface="Inter"/>
              </a:rPr>
              <a:t>, </a:t>
            </a:r>
            <a:r>
              <a:rPr lang="en-US" b="0" i="0" dirty="0">
                <a:solidFill>
                  <a:srgbClr val="191919"/>
                </a:solidFill>
                <a:effectLst/>
                <a:latin typeface="Inter"/>
              </a:rPr>
              <a:t>August 23, 2024, The Brookings Institution</a:t>
            </a:r>
          </a:p>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24</a:t>
            </a:fld>
            <a:endParaRPr lang="en-US"/>
          </a:p>
        </p:txBody>
      </p:sp>
    </p:spTree>
    <p:extLst>
      <p:ext uri="{BB962C8B-B14F-4D97-AF65-F5344CB8AC3E}">
        <p14:creationId xmlns:p14="http://schemas.microsoft.com/office/powerpoint/2010/main" val="3017075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916">
              <a:defRPr/>
            </a:pPr>
            <a:fld id="{39F294D8-753E-E842-8CF8-893A8D4FD7E5}" type="slidenum">
              <a:rPr lang="en-US">
                <a:solidFill>
                  <a:prstClr val="black"/>
                </a:solidFill>
                <a:latin typeface="Calibri"/>
              </a:rPr>
              <a:pPr defTabSz="924916">
                <a:defRPr/>
              </a:pPr>
              <a:t>29</a:t>
            </a:fld>
            <a:endParaRPr lang="en-US">
              <a:solidFill>
                <a:prstClr val="black"/>
              </a:solidFill>
              <a:latin typeface="Calibri"/>
            </a:endParaRPr>
          </a:p>
        </p:txBody>
      </p:sp>
    </p:spTree>
    <p:extLst>
      <p:ext uri="{BB962C8B-B14F-4D97-AF65-F5344CB8AC3E}">
        <p14:creationId xmlns:p14="http://schemas.microsoft.com/office/powerpoint/2010/main" val="3102471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35</a:t>
            </a:fld>
            <a:endParaRPr lang="en-US"/>
          </a:p>
        </p:txBody>
      </p:sp>
    </p:spTree>
    <p:extLst>
      <p:ext uri="{BB962C8B-B14F-4D97-AF65-F5344CB8AC3E}">
        <p14:creationId xmlns:p14="http://schemas.microsoft.com/office/powerpoint/2010/main" val="3590245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21A4D-4FAD-45A6-A3C5-59711005E0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6B803A-233C-48A3-A920-5820C83A0E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DC2737BC-96A1-42A3-AD8D-9E8CD7FB7C9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470958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y 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3" name="Rectangle 2">
            <a:extLst>
              <a:ext uri="{FF2B5EF4-FFF2-40B4-BE49-F238E27FC236}">
                <a16:creationId xmlns:a16="http://schemas.microsoft.com/office/drawing/2014/main" id="{AAA7E2CB-D8A4-4CA5-AD0E-4339221B42DB}"/>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709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848032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_Title 2 line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hasCustomPrompt="1"/>
          </p:nvPr>
        </p:nvSpPr>
        <p:spPr>
          <a:xfrm>
            <a:off x="838200" y="216007"/>
            <a:ext cx="10515600" cy="1325563"/>
          </a:xfrm>
        </p:spPr>
        <p:txBody>
          <a:bodyPr anchor="t" anchorCtr="0">
            <a:normAutofit/>
          </a:bodyPr>
          <a:lstStyle>
            <a:lvl1pPr>
              <a:lnSpc>
                <a:spcPct val="100000"/>
              </a:lnSpc>
              <a:defRPr sz="4000">
                <a:solidFill>
                  <a:srgbClr val="0C4C88"/>
                </a:solidFill>
              </a:defRPr>
            </a:lvl1pPr>
          </a:lstStyle>
          <a:p>
            <a:r>
              <a:rPr lang="en-US" dirty="0"/>
              <a:t>Click to edit Master title style</a:t>
            </a:r>
            <a:br>
              <a:rPr lang="en-US" dirty="0"/>
            </a:b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lvl3pPr>
              <a:defRPr sz="24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6141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67E71-46AC-4513-9A95-F26DF30D7956}"/>
              </a:ext>
            </a:extLst>
          </p:cNvPr>
          <p:cNvSpPr>
            <a:spLocks noGrp="1"/>
          </p:cNvSpPr>
          <p:nvPr>
            <p:ph type="title"/>
          </p:nvPr>
        </p:nvSpPr>
        <p:spPr/>
        <p:txBody>
          <a:bodyPr/>
          <a:lstStyle>
            <a:lvl1pPr>
              <a:defRPr>
                <a:solidFill>
                  <a:srgbClr val="0C4C88"/>
                </a:solidFill>
              </a:defRPr>
            </a:lvl1pPr>
          </a:lstStyle>
          <a:p>
            <a:r>
              <a:rPr lang="en-US" dirty="0"/>
              <a:t>Click to edit Master title style</a:t>
            </a:r>
            <a:endParaRPr lang="en-GB" dirty="0"/>
          </a:p>
        </p:txBody>
      </p:sp>
      <p:sp>
        <p:nvSpPr>
          <p:cNvPr id="8" name="Oval 7">
            <a:extLst>
              <a:ext uri="{FF2B5EF4-FFF2-40B4-BE49-F238E27FC236}">
                <a16:creationId xmlns:a16="http://schemas.microsoft.com/office/drawing/2014/main" id="{6C1AA319-333D-412C-9DD7-9A6C0D760DBE}"/>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715790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Title 2 lin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9" name="Oval 8">
            <a:extLst>
              <a:ext uri="{FF2B5EF4-FFF2-40B4-BE49-F238E27FC236}">
                <a16:creationId xmlns:a16="http://schemas.microsoft.com/office/drawing/2014/main" id="{EEAB0322-A9EB-43EB-8A82-07D57F72DE4A}"/>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8E67E71-46AC-4513-9A95-F26DF30D7956}"/>
              </a:ext>
            </a:extLst>
          </p:cNvPr>
          <p:cNvSpPr>
            <a:spLocks noGrp="1"/>
          </p:cNvSpPr>
          <p:nvPr>
            <p:ph type="title" hasCustomPrompt="1"/>
          </p:nvPr>
        </p:nvSpPr>
        <p:spPr>
          <a:xfrm>
            <a:off x="838200" y="216007"/>
            <a:ext cx="10515600" cy="1325563"/>
          </a:xfrm>
        </p:spPr>
        <p:txBody>
          <a:bodyPr anchor="t" anchorCtr="0"/>
          <a:lstStyle>
            <a:lvl1pPr>
              <a:lnSpc>
                <a:spcPct val="100000"/>
              </a:lnSpc>
              <a:defRPr>
                <a:solidFill>
                  <a:srgbClr val="0C4C88"/>
                </a:solidFill>
              </a:defRPr>
            </a:lvl1pPr>
          </a:lstStyle>
          <a:p>
            <a:r>
              <a:rPr lang="en-US" dirty="0"/>
              <a:t>Click to edit Master title style</a:t>
            </a:r>
            <a:br>
              <a:rPr lang="en-US" dirty="0"/>
            </a:br>
            <a:endParaRPr lang="en-GB" dirty="0"/>
          </a:p>
        </p:txBody>
      </p:sp>
    </p:spTree>
    <p:extLst>
      <p:ext uri="{BB962C8B-B14F-4D97-AF65-F5344CB8AC3E}">
        <p14:creationId xmlns:p14="http://schemas.microsoft.com/office/powerpoint/2010/main" val="267815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1A90B-032D-47E4-AA87-462359C7B8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8E3E4E5-6537-4C35-A50E-A91EDDFC5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Slide Number Placeholder 6">
            <a:extLst>
              <a:ext uri="{FF2B5EF4-FFF2-40B4-BE49-F238E27FC236}">
                <a16:creationId xmlns:a16="http://schemas.microsoft.com/office/drawing/2014/main" id="{DD0AEE99-5F0F-4100-9685-AAB2EBB6DFF0}"/>
              </a:ext>
            </a:extLst>
          </p:cNvPr>
          <p:cNvSpPr>
            <a:spLocks noGrp="1"/>
          </p:cNvSpPr>
          <p:nvPr>
            <p:ph type="sldNum" sz="quarter" idx="12"/>
          </p:nvPr>
        </p:nvSpPr>
        <p:spPr>
          <a:xfrm>
            <a:off x="9272751" y="6230226"/>
            <a:ext cx="2743200" cy="365125"/>
          </a:xfrm>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44336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72545-EFE2-4330-B6AE-68DD7018D3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965C42-8E4E-4995-8882-EDA6243577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0386CD-7692-45A5-96E1-56EF3B35FB7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968283-0879-4456-B3EF-65A7B363EF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D478B5-F754-4D16-A4E6-C28D49165B4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C9312041-9D94-4A1D-B742-6CF6728A9A5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160454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2E3BC-6A56-4810-AE88-730E1D2608C9}"/>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67706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0C0B4B-CECB-4D80-B0B3-10BA52D49BD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603757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F9E97E-8590-4661-B926-74D82175F17E}"/>
              </a:ext>
            </a:extLst>
          </p:cNvPr>
          <p:cNvSpPr>
            <a:spLocks noGrp="1"/>
          </p:cNvSpPr>
          <p:nvPr>
            <p:ph type="title"/>
          </p:nvPr>
        </p:nvSpPr>
        <p:spPr>
          <a:xfrm>
            <a:off x="838200" y="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EB2EFE9F-E4C2-4E94-B15C-7561DD632706}"/>
              </a:ext>
            </a:extLst>
          </p:cNvPr>
          <p:cNvSpPr>
            <a:spLocks noGrp="1"/>
          </p:cNvSpPr>
          <p:nvPr>
            <p:ph type="body" idx="1"/>
          </p:nvPr>
        </p:nvSpPr>
        <p:spPr>
          <a:xfrm>
            <a:off x="838200" y="173037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36C72820-9D3E-44DA-B4D3-E0A65C8E5BDA}"/>
              </a:ext>
            </a:extLst>
          </p:cNvPr>
          <p:cNvSpPr>
            <a:spLocks noGrp="1"/>
          </p:cNvSpPr>
          <p:nvPr>
            <p:ph type="sldNum" sz="quarter" idx="4"/>
          </p:nvPr>
        </p:nvSpPr>
        <p:spPr>
          <a:xfrm>
            <a:off x="9272751" y="6230226"/>
            <a:ext cx="2743200" cy="365125"/>
          </a:xfrm>
          <a:prstGeom prst="rect">
            <a:avLst/>
          </a:prstGeom>
        </p:spPr>
        <p:txBody>
          <a:bodyPr vert="horz" lIns="91440" tIns="45720" rIns="91440" bIns="45720" rtlCol="0" anchor="ctr"/>
          <a:lstStyle>
            <a:lvl1pPr algn="r">
              <a:defRPr sz="1100">
                <a:solidFill>
                  <a:srgbClr val="0C4C88"/>
                </a:solidFill>
              </a:defRPr>
            </a:lvl1pPr>
          </a:lstStyle>
          <a:p>
            <a:fld id="{D9F085D5-EC86-4F6A-B501-C1359CB39116}" type="slidenum">
              <a:rPr lang="en-GB" smtClean="0"/>
              <a:pPr/>
              <a:t>‹#›</a:t>
            </a:fld>
            <a:endParaRPr lang="en-GB"/>
          </a:p>
        </p:txBody>
      </p:sp>
      <p:sp>
        <p:nvSpPr>
          <p:cNvPr id="7" name="Workspace [Presentation]" hidden="1">
            <a:extLst>
              <a:ext uri="{FF2B5EF4-FFF2-40B4-BE49-F238E27FC236}">
                <a16:creationId xmlns:a16="http://schemas.microsoft.com/office/drawing/2014/main" id="{07CF207E-F6E3-4338-83CD-7F26AF8EFD5E}"/>
              </a:ext>
            </a:extLst>
          </p:cNvPr>
          <p:cNvSpPr/>
          <p:nvPr userDrawn="1"/>
        </p:nvSpPr>
        <p:spPr>
          <a:xfrm>
            <a:off x="838200" y="1825625"/>
            <a:ext cx="5181600" cy="4351338"/>
          </a:xfrm>
          <a:prstGeom prst="rect">
            <a:avLst/>
          </a:prstGeom>
          <a:noFill/>
          <a:ln w="12700" cap="flat" cmpd="sng" algn="ctr">
            <a:solidFill>
              <a:srgbClr val="D24726"/>
            </a:solidFill>
            <a:prstDash val="lgDash"/>
            <a:miter lim="800000"/>
          </a:ln>
          <a:effectLst/>
          <a:extLst>
            <a:ext uri="{909E8E84-426E-40dd-AFC4-6F175D3DCCD1}">
              <a14:hiddenFill xmlns:a14="http://schemas.microsoft.com/office/drawing/2010/main" xmlns="">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2FCAFF6B-AEE7-4DF3-9AA6-FC371F384119}"/>
              </a:ext>
            </a:extLst>
          </p:cNvPr>
          <p:cNvCxnSpPr>
            <a:cxnSpLocks/>
          </p:cNvCxnSpPr>
          <p:nvPr userDrawn="1"/>
        </p:nvCxnSpPr>
        <p:spPr>
          <a:xfrm>
            <a:off x="3310764" y="6412788"/>
            <a:ext cx="8153398" cy="0"/>
          </a:xfrm>
          <a:prstGeom prst="line">
            <a:avLst/>
          </a:prstGeom>
          <a:ln>
            <a:solidFill>
              <a:srgbClr val="0C4C88"/>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5C10A0A-8A4B-47E1-9F98-875C5F817B91}"/>
              </a:ext>
            </a:extLst>
          </p:cNvPr>
          <p:cNvPicPr>
            <a:picLocks noChangeAspect="1"/>
          </p:cNvPicPr>
          <p:nvPr userDrawn="1"/>
        </p:nvPicPr>
        <p:blipFill>
          <a:blip r:embed="rId12"/>
          <a:stretch>
            <a:fillRect/>
          </a:stretch>
        </p:blipFill>
        <p:spPr>
          <a:xfrm>
            <a:off x="10174279" y="0"/>
            <a:ext cx="2017721" cy="1898705"/>
          </a:xfrm>
          <a:prstGeom prst="rect">
            <a:avLst/>
          </a:prstGeom>
        </p:spPr>
      </p:pic>
      <p:pic>
        <p:nvPicPr>
          <p:cNvPr id="17" name="Picture 16">
            <a:extLst>
              <a:ext uri="{FF2B5EF4-FFF2-40B4-BE49-F238E27FC236}">
                <a16:creationId xmlns:a16="http://schemas.microsoft.com/office/drawing/2014/main" id="{57F4E8CB-31CF-4E8D-A3AC-73D8C76CAD0B}"/>
              </a:ext>
            </a:extLst>
          </p:cNvPr>
          <p:cNvPicPr>
            <a:picLocks noChangeAspect="1"/>
          </p:cNvPicPr>
          <p:nvPr userDrawn="1"/>
        </p:nvPicPr>
        <p:blipFill>
          <a:blip r:embed="rId13"/>
          <a:stretch>
            <a:fillRect/>
          </a:stretch>
        </p:blipFill>
        <p:spPr>
          <a:xfrm>
            <a:off x="335378" y="6176568"/>
            <a:ext cx="2834640" cy="472441"/>
          </a:xfrm>
          <a:prstGeom prst="rect">
            <a:avLst/>
          </a:prstGeom>
        </p:spPr>
      </p:pic>
    </p:spTree>
    <p:extLst>
      <p:ext uri="{BB962C8B-B14F-4D97-AF65-F5344CB8AC3E}">
        <p14:creationId xmlns:p14="http://schemas.microsoft.com/office/powerpoint/2010/main" val="9566925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34" r:id="rId3"/>
    <p:sldLayoutId id="2147483724" r:id="rId4"/>
    <p:sldLayoutId id="2147483733" r:id="rId5"/>
    <p:sldLayoutId id="2147483723" r:id="rId6"/>
    <p:sldLayoutId id="2147483725" r:id="rId7"/>
    <p:sldLayoutId id="2147483726" r:id="rId8"/>
    <p:sldLayoutId id="2147483727" r:id="rId9"/>
    <p:sldLayoutId id="2147483732" r:id="rId10"/>
  </p:sldLayoutIdLst>
  <p:hf hdr="0" ftr="0" dt="0"/>
  <p:txStyles>
    <p:titleStyle>
      <a:lvl1pPr algn="l" defTabSz="914400" rtl="0" eaLnBrk="1" latinLnBrk="0" hangingPunct="1">
        <a:lnSpc>
          <a:spcPct val="90000"/>
        </a:lnSpc>
        <a:spcBef>
          <a:spcPct val="0"/>
        </a:spcBef>
        <a:buNone/>
        <a:defRPr sz="4000" b="1" kern="1200">
          <a:solidFill>
            <a:srgbClr val="0C4C88"/>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Volumes/Promise%20Pegasus/FileShare/Presentations/Base_New/Charts/0.USGraphs/Debt/debt2types_nom.png"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file:////Volumes/Promise%20Pegasus/FileShare/Presentations/Base_New/Charts/0.USGraphs/Debt/debt2types_nom.png" TargetMode="External"/><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file:////Volumes/Promise%20Pegasus/FileShare/Presentations/Base_New/Charts/0.USGraphs/Debt/debt2types.png" TargetMode="Externa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https://i2.wp.com/www.potentash.com/wp-content/uploads/2018/12/national-debt.jpg?fit=640%2C480&amp;ssl=1" TargetMode="External"/><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mailto:bpeters2@lagrange.edu" TargetMode="External"/><Relationship Id="rId7" Type="http://schemas.openxmlformats.org/officeDocument/2006/relationships/hyperlink" Target="http://www.needecon.org/friend.php" TargetMode="External"/><Relationship Id="rId2" Type="http://schemas.openxmlformats.org/officeDocument/2006/relationships/hyperlink" Target="http://www.needecon.org/" TargetMode="External"/><Relationship Id="rId1" Type="http://schemas.openxmlformats.org/officeDocument/2006/relationships/slideLayout" Target="../slideLayouts/slideLayout2.xml"/><Relationship Id="rId6" Type="http://schemas.openxmlformats.org/officeDocument/2006/relationships/hyperlink" Target="http://www.needecon.org/testimonials.php" TargetMode="External"/><Relationship Id="rId5" Type="http://schemas.openxmlformats.org/officeDocument/2006/relationships/hyperlink" Target="mailto:info@needelegation.org" TargetMode="External"/><Relationship Id="rId4" Type="http://schemas.openxmlformats.org/officeDocument/2006/relationships/hyperlink" Target="mailto:info@"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1253CAC7-36DF-4A5D-BA87-83822B44EBAC}"/>
              </a:ext>
            </a:extLst>
          </p:cNvPr>
          <p:cNvSpPr>
            <a:spLocks noGrp="1"/>
          </p:cNvSpPr>
          <p:nvPr>
            <p:ph type="sldNum" sz="quarter" idx="12"/>
          </p:nvPr>
        </p:nvSpPr>
        <p:spPr>
          <a:xfrm>
            <a:off x="7621751" y="6302703"/>
            <a:ext cx="2743200" cy="365125"/>
          </a:xfrm>
        </p:spPr>
        <p:txBody>
          <a:bodyPr/>
          <a:lstStyle/>
          <a:p>
            <a:fld id="{D9F085D5-EC86-4F6A-B501-C1359CB39116}" type="slidenum">
              <a:rPr lang="en-US" smtClean="0"/>
              <a:t>1</a:t>
            </a:fld>
            <a:endParaRPr lang="en-US" dirty="0"/>
          </a:p>
        </p:txBody>
      </p:sp>
      <p:pic>
        <p:nvPicPr>
          <p:cNvPr id="4" name="Picture 3" descr="A screenshot of a cell phone&#10;&#10;Description automatically generated">
            <a:extLst>
              <a:ext uri="{FF2B5EF4-FFF2-40B4-BE49-F238E27FC236}">
                <a16:creationId xmlns:a16="http://schemas.microsoft.com/office/drawing/2014/main" id="{3CFC1856-8C08-C940-AA35-DC1F9BA80DDF}"/>
              </a:ext>
            </a:extLst>
          </p:cNvPr>
          <p:cNvPicPr>
            <a:picLocks noChangeAspect="1"/>
          </p:cNvPicPr>
          <p:nvPr/>
        </p:nvPicPr>
        <p:blipFill>
          <a:blip r:embed="rId2"/>
          <a:stretch>
            <a:fillRect/>
          </a:stretch>
        </p:blipFill>
        <p:spPr>
          <a:xfrm>
            <a:off x="192778" y="6479"/>
            <a:ext cx="3568700" cy="2273300"/>
          </a:xfrm>
          <a:prstGeom prst="rect">
            <a:avLst/>
          </a:prstGeom>
        </p:spPr>
      </p:pic>
      <p:sp>
        <p:nvSpPr>
          <p:cNvPr id="3" name="Subtitle 2"/>
          <p:cNvSpPr>
            <a:spLocks noGrp="1"/>
          </p:cNvSpPr>
          <p:nvPr>
            <p:ph type="subTitle" idx="1"/>
          </p:nvPr>
        </p:nvSpPr>
        <p:spPr>
          <a:xfrm>
            <a:off x="986246" y="2223435"/>
            <a:ext cx="10219508" cy="1363845"/>
          </a:xfrm>
        </p:spPr>
        <p:txBody>
          <a:bodyPr anchor="ctr" anchorCtr="0">
            <a:noAutofit/>
          </a:bodyPr>
          <a:lstStyle/>
          <a:p>
            <a:pPr>
              <a:lnSpc>
                <a:spcPct val="100000"/>
              </a:lnSpc>
              <a:spcBef>
                <a:spcPts val="0"/>
              </a:spcBef>
            </a:pPr>
            <a:r>
              <a:rPr lang="en-US" sz="5400" b="1" dirty="0"/>
              <a:t>The U.S. Federal Debt</a:t>
            </a:r>
          </a:p>
          <a:p>
            <a:pPr>
              <a:lnSpc>
                <a:spcPct val="100000"/>
              </a:lnSpc>
              <a:spcBef>
                <a:spcPts val="0"/>
              </a:spcBef>
            </a:pPr>
            <a:r>
              <a:rPr lang="en-US" sz="3200" b="1" dirty="0"/>
              <a:t>OLLI – University of Hawai’i</a:t>
            </a:r>
            <a:endParaRPr lang="en-US" sz="3200" dirty="0"/>
          </a:p>
          <a:p>
            <a:pPr>
              <a:lnSpc>
                <a:spcPct val="100000"/>
              </a:lnSpc>
              <a:spcBef>
                <a:spcPts val="0"/>
              </a:spcBef>
            </a:pPr>
            <a:r>
              <a:rPr lang="en-US" sz="3200" dirty="0"/>
              <a:t>July 30, 2026</a:t>
            </a:r>
            <a:endParaRPr lang="en-US" sz="2800" b="1" dirty="0"/>
          </a:p>
        </p:txBody>
      </p:sp>
      <p:pic>
        <p:nvPicPr>
          <p:cNvPr id="7" name="Picture 6" descr="A close up of a sign&#10;&#10;Description automatically generated">
            <a:extLst>
              <a:ext uri="{FF2B5EF4-FFF2-40B4-BE49-F238E27FC236}">
                <a16:creationId xmlns:a16="http://schemas.microsoft.com/office/drawing/2014/main" id="{98257F07-367A-E243-9A44-8EE1A2014666}"/>
              </a:ext>
            </a:extLst>
          </p:cNvPr>
          <p:cNvPicPr>
            <a:picLocks noChangeAspect="1"/>
          </p:cNvPicPr>
          <p:nvPr/>
        </p:nvPicPr>
        <p:blipFill>
          <a:blip r:embed="rId3"/>
          <a:stretch>
            <a:fillRect/>
          </a:stretch>
        </p:blipFill>
        <p:spPr>
          <a:xfrm>
            <a:off x="8661400" y="3686679"/>
            <a:ext cx="3530600" cy="2298700"/>
          </a:xfrm>
          <a:prstGeom prst="rect">
            <a:avLst/>
          </a:prstGeom>
        </p:spPr>
      </p:pic>
      <p:sp>
        <p:nvSpPr>
          <p:cNvPr id="9" name="Subtitle 2">
            <a:extLst>
              <a:ext uri="{FF2B5EF4-FFF2-40B4-BE49-F238E27FC236}">
                <a16:creationId xmlns:a16="http://schemas.microsoft.com/office/drawing/2014/main" id="{B89FE850-57BA-7948-8921-CBD1884B46E6}"/>
              </a:ext>
            </a:extLst>
          </p:cNvPr>
          <p:cNvSpPr txBox="1">
            <a:spLocks/>
          </p:cNvSpPr>
          <p:nvPr/>
        </p:nvSpPr>
        <p:spPr>
          <a:xfrm>
            <a:off x="942702" y="4046123"/>
            <a:ext cx="9144000" cy="19813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rgbClr val="0C4C88"/>
                </a:solidFill>
                <a:latin typeface="+mn-lt"/>
                <a:ea typeface="+mn-ea"/>
                <a:cs typeface="+mn-cs"/>
              </a:defRPr>
            </a:lvl1pPr>
            <a:lvl2pPr marL="457200" indent="0" algn="ctr" defTabSz="914400" rtl="0" eaLnBrk="1" latinLnBrk="0" hangingPunct="1">
              <a:lnSpc>
                <a:spcPct val="90000"/>
              </a:lnSpc>
              <a:spcBef>
                <a:spcPts val="500"/>
              </a:spcBef>
              <a:buFont typeface="Calibri" panose="020F0502020204030204" pitchFamily="34" charset="0"/>
              <a:buNone/>
              <a:defRPr sz="2000" kern="1200">
                <a:solidFill>
                  <a:srgbClr val="2B414D"/>
                </a:solidFill>
                <a:latin typeface="+mn-lt"/>
                <a:ea typeface="+mn-ea"/>
                <a:cs typeface="+mn-cs"/>
              </a:defRPr>
            </a:lvl2pPr>
            <a:lvl3pPr marL="914400" indent="0" algn="ctr" defTabSz="914400" rtl="0" eaLnBrk="1" latinLnBrk="0" hangingPunct="1">
              <a:lnSpc>
                <a:spcPct val="90000"/>
              </a:lnSpc>
              <a:spcBef>
                <a:spcPts val="500"/>
              </a:spcBef>
              <a:buSzPct val="80000"/>
              <a:buFont typeface="Courier New" panose="02070309020205020404" pitchFamily="49" charset="0"/>
              <a:buNone/>
              <a:defRPr sz="1800" kern="1200">
                <a:solidFill>
                  <a:srgbClr val="2B414D"/>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endParaRPr lang="en-US" sz="1800" dirty="0">
              <a:solidFill>
                <a:schemeClr val="tx2"/>
              </a:solidFill>
            </a:endParaRPr>
          </a:p>
          <a:p>
            <a:pPr>
              <a:lnSpc>
                <a:spcPct val="100000"/>
              </a:lnSpc>
              <a:spcBef>
                <a:spcPts val="0"/>
              </a:spcBef>
            </a:pPr>
            <a:r>
              <a:rPr lang="en-US" sz="4200" dirty="0"/>
              <a:t>Robert Rebelein, Ph.D.</a:t>
            </a:r>
          </a:p>
          <a:p>
            <a:pPr>
              <a:lnSpc>
                <a:spcPct val="100000"/>
              </a:lnSpc>
              <a:spcBef>
                <a:spcPts val="0"/>
              </a:spcBef>
            </a:pPr>
            <a:r>
              <a:rPr lang="en-US" sz="3000" dirty="0"/>
              <a:t>Associate Professor of Economics</a:t>
            </a:r>
          </a:p>
          <a:p>
            <a:pPr>
              <a:lnSpc>
                <a:spcPct val="100000"/>
              </a:lnSpc>
              <a:spcBef>
                <a:spcPts val="0"/>
              </a:spcBef>
            </a:pPr>
            <a:r>
              <a:rPr lang="en-US" sz="3000" dirty="0"/>
              <a:t>Vassar College, Poughkeepsie, NY</a:t>
            </a:r>
          </a:p>
          <a:p>
            <a:pPr>
              <a:lnSpc>
                <a:spcPct val="100000"/>
              </a:lnSpc>
              <a:spcBef>
                <a:spcPts val="0"/>
              </a:spcBef>
            </a:pPr>
            <a:endParaRPr lang="en-US" sz="3000" dirty="0"/>
          </a:p>
          <a:p>
            <a:pPr>
              <a:lnSpc>
                <a:spcPct val="100000"/>
              </a:lnSpc>
              <a:spcBef>
                <a:spcPts val="0"/>
              </a:spcBef>
            </a:pPr>
            <a:endParaRPr lang="en-US" sz="3800" dirty="0">
              <a:solidFill>
                <a:schemeClr val="tx2"/>
              </a:solidFill>
            </a:endParaRPr>
          </a:p>
          <a:p>
            <a:pPr>
              <a:lnSpc>
                <a:spcPct val="100000"/>
              </a:lnSpc>
              <a:spcBef>
                <a:spcPts val="0"/>
              </a:spcBef>
            </a:pPr>
            <a:endParaRPr lang="en-US" sz="4400" dirty="0">
              <a:solidFill>
                <a:srgbClr val="7E2987"/>
              </a:solidFill>
            </a:endParaRPr>
          </a:p>
        </p:txBody>
      </p:sp>
    </p:spTree>
    <p:extLst>
      <p:ext uri="{BB962C8B-B14F-4D97-AF65-F5344CB8AC3E}">
        <p14:creationId xmlns:p14="http://schemas.microsoft.com/office/powerpoint/2010/main" val="741529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CC2F4-9D5C-EE5C-E397-D233A8C977DC}"/>
              </a:ext>
            </a:extLst>
          </p:cNvPr>
          <p:cNvSpPr>
            <a:spLocks noGrp="1"/>
          </p:cNvSpPr>
          <p:nvPr>
            <p:ph type="title"/>
          </p:nvPr>
        </p:nvSpPr>
        <p:spPr>
          <a:xfrm>
            <a:off x="794656" y="0"/>
            <a:ext cx="10515600" cy="1325563"/>
          </a:xfrm>
        </p:spPr>
        <p:txBody>
          <a:bodyPr/>
          <a:lstStyle/>
          <a:p>
            <a:r>
              <a:rPr lang="en-US" dirty="0">
                <a:solidFill>
                  <a:schemeClr val="bg1"/>
                </a:solidFill>
              </a:rPr>
              <a:t>Wh</a:t>
            </a:r>
            <a:r>
              <a:rPr lang="en-US" dirty="0"/>
              <a:t>y Has the Federal Debt Risen So Much?</a:t>
            </a:r>
          </a:p>
        </p:txBody>
      </p:sp>
      <p:sp>
        <p:nvSpPr>
          <p:cNvPr id="3" name="Content Placeholder 2">
            <a:extLst>
              <a:ext uri="{FF2B5EF4-FFF2-40B4-BE49-F238E27FC236}">
                <a16:creationId xmlns:a16="http://schemas.microsoft.com/office/drawing/2014/main" id="{20F498B9-46FC-C4AF-AF19-0B92E4110860}"/>
              </a:ext>
            </a:extLst>
          </p:cNvPr>
          <p:cNvSpPr>
            <a:spLocks noGrp="1"/>
          </p:cNvSpPr>
          <p:nvPr>
            <p:ph idx="1"/>
          </p:nvPr>
        </p:nvSpPr>
        <p:spPr>
          <a:xfrm>
            <a:off x="838200" y="1570730"/>
            <a:ext cx="10896600" cy="3680892"/>
          </a:xfrm>
        </p:spPr>
        <p:txBody>
          <a:bodyPr>
            <a:normAutofit/>
          </a:bodyPr>
          <a:lstStyle/>
          <a:p>
            <a:pPr marL="0" indent="0">
              <a:buNone/>
            </a:pPr>
            <a:r>
              <a:rPr lang="en-US" sz="4000" dirty="0"/>
              <a:t>Simple math tells us: spending exceeds revenues</a:t>
            </a:r>
            <a:r>
              <a:rPr lang="en-US" sz="3200" dirty="0"/>
              <a:t> </a:t>
            </a:r>
          </a:p>
          <a:p>
            <a:pPr marL="0" indent="0">
              <a:buNone/>
            </a:pPr>
            <a:r>
              <a:rPr lang="en-US" sz="3200" dirty="0"/>
              <a:t>More specifically:</a:t>
            </a:r>
          </a:p>
          <a:p>
            <a:r>
              <a:rPr lang="en-US" sz="3200" dirty="0"/>
              <a:t>Demographics – about 60 million Americans age 65+ </a:t>
            </a:r>
          </a:p>
          <a:p>
            <a:r>
              <a:rPr lang="en-US" sz="3200" dirty="0"/>
              <a:t>Health care – spend twice as much per capita as other OECD countries</a:t>
            </a:r>
          </a:p>
          <a:p>
            <a:r>
              <a:rPr lang="en-US" sz="3200" dirty="0"/>
              <a:t>Tax cuts</a:t>
            </a:r>
          </a:p>
        </p:txBody>
      </p:sp>
      <p:sp>
        <p:nvSpPr>
          <p:cNvPr id="4" name="Slide Number Placeholder 3">
            <a:extLst>
              <a:ext uri="{FF2B5EF4-FFF2-40B4-BE49-F238E27FC236}">
                <a16:creationId xmlns:a16="http://schemas.microsoft.com/office/drawing/2014/main" id="{C3ED61B0-7866-6C3E-E9D7-7DF91B8F3245}"/>
              </a:ext>
            </a:extLst>
          </p:cNvPr>
          <p:cNvSpPr>
            <a:spLocks noGrp="1"/>
          </p:cNvSpPr>
          <p:nvPr>
            <p:ph type="sldNum" sz="quarter" idx="12"/>
          </p:nvPr>
        </p:nvSpPr>
        <p:spPr/>
        <p:txBody>
          <a:bodyPr/>
          <a:lstStyle/>
          <a:p>
            <a:fld id="{D9F085D5-EC86-4F6A-B501-C1359CB39116}" type="slidenum">
              <a:rPr lang="en-GB" smtClean="0"/>
              <a:t>10</a:t>
            </a:fld>
            <a:endParaRPr lang="en-GB"/>
          </a:p>
        </p:txBody>
      </p:sp>
    </p:spTree>
    <p:extLst>
      <p:ext uri="{BB962C8B-B14F-4D97-AF65-F5344CB8AC3E}">
        <p14:creationId xmlns:p14="http://schemas.microsoft.com/office/powerpoint/2010/main" val="3098814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55BDD-5C17-B21E-A741-1983C0BF62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83D18-AE7F-75EE-673B-462D2A2507E8}"/>
              </a:ext>
            </a:extLst>
          </p:cNvPr>
          <p:cNvSpPr>
            <a:spLocks noGrp="1"/>
          </p:cNvSpPr>
          <p:nvPr>
            <p:ph type="title"/>
          </p:nvPr>
        </p:nvSpPr>
        <p:spPr>
          <a:xfrm>
            <a:off x="812800" y="0"/>
            <a:ext cx="10515600" cy="1325563"/>
          </a:xfrm>
        </p:spPr>
        <p:txBody>
          <a:bodyPr/>
          <a:lstStyle/>
          <a:p>
            <a:r>
              <a:rPr lang="en-US" dirty="0">
                <a:solidFill>
                  <a:schemeClr val="bg1"/>
                </a:solidFill>
              </a:rPr>
              <a:t>Wh</a:t>
            </a:r>
            <a:r>
              <a:rPr lang="en-US" dirty="0"/>
              <a:t>y Has the Federal Debt Risen So Much?</a:t>
            </a:r>
          </a:p>
        </p:txBody>
      </p:sp>
      <p:sp>
        <p:nvSpPr>
          <p:cNvPr id="4" name="Slide Number Placeholder 3">
            <a:extLst>
              <a:ext uri="{FF2B5EF4-FFF2-40B4-BE49-F238E27FC236}">
                <a16:creationId xmlns:a16="http://schemas.microsoft.com/office/drawing/2014/main" id="{DB2608CB-80EF-050A-4225-3D91F815EEC0}"/>
              </a:ext>
            </a:extLst>
          </p:cNvPr>
          <p:cNvSpPr>
            <a:spLocks noGrp="1"/>
          </p:cNvSpPr>
          <p:nvPr>
            <p:ph type="sldNum" sz="quarter" idx="12"/>
          </p:nvPr>
        </p:nvSpPr>
        <p:spPr/>
        <p:txBody>
          <a:bodyPr/>
          <a:lstStyle/>
          <a:p>
            <a:fld id="{D9F085D5-EC86-4F6A-B501-C1359CB39116}" type="slidenum">
              <a:rPr lang="en-GB" smtClean="0"/>
              <a:t>11</a:t>
            </a:fld>
            <a:endParaRPr lang="en-GB"/>
          </a:p>
        </p:txBody>
      </p:sp>
      <p:sp>
        <p:nvSpPr>
          <p:cNvPr id="5" name="Rectangle 2">
            <a:extLst>
              <a:ext uri="{FF2B5EF4-FFF2-40B4-BE49-F238E27FC236}">
                <a16:creationId xmlns:a16="http://schemas.microsoft.com/office/drawing/2014/main" id="{23C0AF29-C314-9037-42FA-462C427FFBEC}"/>
              </a:ext>
            </a:extLst>
          </p:cNvPr>
          <p:cNvSpPr>
            <a:spLocks noChangeArrowheads="1"/>
          </p:cNvSpPr>
          <p:nvPr/>
        </p:nvSpPr>
        <p:spPr bwMode="auto">
          <a:xfrm>
            <a:off x="4556551" y="1995797"/>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477843CD-6276-91C8-71EE-5095FF569A55}"/>
              </a:ext>
            </a:extLst>
          </p:cNvPr>
          <p:cNvPicPr>
            <a:picLocks noChangeAspect="1"/>
          </p:cNvPicPr>
          <p:nvPr/>
        </p:nvPicPr>
        <p:blipFill>
          <a:blip r:embed="rId2"/>
          <a:srcRect/>
          <a:stretch/>
        </p:blipFill>
        <p:spPr>
          <a:xfrm>
            <a:off x="1270000" y="1198244"/>
            <a:ext cx="9652000" cy="5012964"/>
          </a:xfrm>
          <a:prstGeom prst="rect">
            <a:avLst/>
          </a:prstGeom>
        </p:spPr>
      </p:pic>
      <p:sp>
        <p:nvSpPr>
          <p:cNvPr id="7" name="Rectangle 6">
            <a:extLst>
              <a:ext uri="{FF2B5EF4-FFF2-40B4-BE49-F238E27FC236}">
                <a16:creationId xmlns:a16="http://schemas.microsoft.com/office/drawing/2014/main" id="{B8241177-4377-3AA2-876C-1F31D3078088}"/>
              </a:ext>
            </a:extLst>
          </p:cNvPr>
          <p:cNvSpPr/>
          <p:nvPr/>
        </p:nvSpPr>
        <p:spPr>
          <a:xfrm>
            <a:off x="8961799" y="1191741"/>
            <a:ext cx="2226233" cy="4468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9630895-8F1D-9303-25E7-1CB278C3B71D}"/>
              </a:ext>
            </a:extLst>
          </p:cNvPr>
          <p:cNvPicPr>
            <a:picLocks noChangeAspect="1"/>
          </p:cNvPicPr>
          <p:nvPr/>
        </p:nvPicPr>
        <p:blipFill>
          <a:blip r:embed="rId2"/>
          <a:srcRect/>
          <a:stretch/>
        </p:blipFill>
        <p:spPr>
          <a:xfrm>
            <a:off x="1270000" y="1191741"/>
            <a:ext cx="9652000" cy="5012964"/>
          </a:xfrm>
          <a:prstGeom prst="rect">
            <a:avLst/>
          </a:prstGeom>
        </p:spPr>
      </p:pic>
    </p:spTree>
    <p:extLst>
      <p:ext uri="{BB962C8B-B14F-4D97-AF65-F5344CB8AC3E}">
        <p14:creationId xmlns:p14="http://schemas.microsoft.com/office/powerpoint/2010/main" val="3408542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95350-7AF8-2440-AB21-587FC4848990}"/>
              </a:ext>
            </a:extLst>
          </p:cNvPr>
          <p:cNvSpPr>
            <a:spLocks noGrp="1"/>
          </p:cNvSpPr>
          <p:nvPr>
            <p:ph type="title"/>
          </p:nvPr>
        </p:nvSpPr>
        <p:spPr>
          <a:xfrm>
            <a:off x="748550" y="0"/>
            <a:ext cx="10515600" cy="1325563"/>
          </a:xfrm>
        </p:spPr>
        <p:txBody>
          <a:bodyPr/>
          <a:lstStyle/>
          <a:p>
            <a:r>
              <a:rPr lang="en-US" dirty="0">
                <a:solidFill>
                  <a:srgbClr val="FFFFFF"/>
                </a:solidFill>
              </a:rPr>
              <a:t>Not </a:t>
            </a:r>
            <a:r>
              <a:rPr lang="en-US" dirty="0"/>
              <a:t>All Borrowing Is Bad!</a:t>
            </a:r>
          </a:p>
        </p:txBody>
      </p:sp>
      <p:sp>
        <p:nvSpPr>
          <p:cNvPr id="3" name="Content Placeholder 2">
            <a:extLst>
              <a:ext uri="{FF2B5EF4-FFF2-40B4-BE49-F238E27FC236}">
                <a16:creationId xmlns:a16="http://schemas.microsoft.com/office/drawing/2014/main" id="{C0DEF776-59DD-D94B-ABD1-E8D32BCF79BF}"/>
              </a:ext>
            </a:extLst>
          </p:cNvPr>
          <p:cNvSpPr>
            <a:spLocks noGrp="1"/>
          </p:cNvSpPr>
          <p:nvPr>
            <p:ph idx="1"/>
          </p:nvPr>
        </p:nvSpPr>
        <p:spPr/>
        <p:txBody>
          <a:bodyPr>
            <a:normAutofit/>
          </a:bodyPr>
          <a:lstStyle/>
          <a:p>
            <a:r>
              <a:rPr lang="en-US" dirty="0"/>
              <a:t>Two good reasons to borrow:</a:t>
            </a:r>
          </a:p>
          <a:p>
            <a:pPr marL="914400" lvl="1" indent="-457200">
              <a:buFont typeface="+mj-lt"/>
              <a:buAutoNum type="arabicPeriod"/>
            </a:pPr>
            <a:r>
              <a:rPr lang="en-US" dirty="0"/>
              <a:t>During a temporary crisis </a:t>
            </a:r>
          </a:p>
          <a:p>
            <a:pPr marL="914400" lvl="2" indent="0">
              <a:buNone/>
            </a:pPr>
            <a:r>
              <a:rPr lang="en-US" dirty="0"/>
              <a:t>e.g., Recession/ War/ Pandemic</a:t>
            </a:r>
          </a:p>
          <a:p>
            <a:pPr marL="914400" lvl="1" indent="-457200">
              <a:buFont typeface="+mj-lt"/>
              <a:buAutoNum type="arabicPeriod"/>
            </a:pPr>
            <a:r>
              <a:rPr lang="en-US" dirty="0"/>
              <a:t>Productive public investment</a:t>
            </a:r>
          </a:p>
          <a:p>
            <a:pPr marL="914400" lvl="2" indent="0">
              <a:buNone/>
            </a:pPr>
            <a:r>
              <a:rPr lang="en-US" dirty="0"/>
              <a:t>e.g., Infrastructure/ Education</a:t>
            </a:r>
          </a:p>
          <a:p>
            <a:pPr marL="457200" lvl="1" indent="0">
              <a:buNone/>
            </a:pPr>
            <a:endParaRPr lang="en-US" dirty="0"/>
          </a:p>
          <a:p>
            <a:r>
              <a:rPr lang="en-US" dirty="0"/>
              <a:t>These deficits did not permanently increase relative debt:</a:t>
            </a:r>
          </a:p>
          <a:p>
            <a:pPr lvl="1"/>
            <a:r>
              <a:rPr lang="en-US" dirty="0"/>
              <a:t>Great Depression, WWII</a:t>
            </a:r>
          </a:p>
          <a:p>
            <a:pPr lvl="1"/>
            <a:r>
              <a:rPr lang="en-US" dirty="0"/>
              <a:t>Public investment expands GDP and tax revenue</a:t>
            </a:r>
          </a:p>
          <a:p>
            <a:pPr lvl="2"/>
            <a:endParaRPr lang="en-US" dirty="0"/>
          </a:p>
        </p:txBody>
      </p:sp>
      <p:sp>
        <p:nvSpPr>
          <p:cNvPr id="4" name="Slide Number Placeholder 3">
            <a:extLst>
              <a:ext uri="{FF2B5EF4-FFF2-40B4-BE49-F238E27FC236}">
                <a16:creationId xmlns:a16="http://schemas.microsoft.com/office/drawing/2014/main" id="{E205125D-04E2-644A-8459-5ABB7559E0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pic>
        <p:nvPicPr>
          <p:cNvPr id="5" name="Picture 4" descr="A drawing of a face&#10;&#10;Description automatically generated">
            <a:extLst>
              <a:ext uri="{FF2B5EF4-FFF2-40B4-BE49-F238E27FC236}">
                <a16:creationId xmlns:a16="http://schemas.microsoft.com/office/drawing/2014/main" id="{9E0572EF-871F-AE4A-AA25-9B9A4C8ABE5B}"/>
              </a:ext>
            </a:extLst>
          </p:cNvPr>
          <p:cNvPicPr>
            <a:picLocks noChangeAspect="1"/>
          </p:cNvPicPr>
          <p:nvPr/>
        </p:nvPicPr>
        <p:blipFill>
          <a:blip r:embed="rId2"/>
          <a:stretch>
            <a:fillRect/>
          </a:stretch>
        </p:blipFill>
        <p:spPr>
          <a:xfrm>
            <a:off x="7367751" y="1633721"/>
            <a:ext cx="3276600" cy="2476500"/>
          </a:xfrm>
          <a:prstGeom prst="rect">
            <a:avLst/>
          </a:prstGeom>
        </p:spPr>
      </p:pic>
    </p:spTree>
    <p:extLst>
      <p:ext uri="{BB962C8B-B14F-4D97-AF65-F5344CB8AC3E}">
        <p14:creationId xmlns:p14="http://schemas.microsoft.com/office/powerpoint/2010/main" val="316469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9A1F5-D927-A376-840E-46A11CCD8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17649-F8AA-1175-A661-57B475CE56CA}"/>
              </a:ext>
            </a:extLst>
          </p:cNvPr>
          <p:cNvSpPr>
            <a:spLocks noGrp="1"/>
          </p:cNvSpPr>
          <p:nvPr>
            <p:ph type="title"/>
          </p:nvPr>
        </p:nvSpPr>
        <p:spPr>
          <a:xfrm>
            <a:off x="755696" y="14748"/>
            <a:ext cx="10515600" cy="1325563"/>
          </a:xfrm>
        </p:spPr>
        <p:txBody>
          <a:bodyPr>
            <a:normAutofit/>
          </a:bodyPr>
          <a:lstStyle/>
          <a:p>
            <a:r>
              <a:rPr lang="en-US" sz="3200" dirty="0">
                <a:solidFill>
                  <a:schemeClr val="bg1"/>
                </a:solidFill>
              </a:rPr>
              <a:t>Path</a:t>
            </a:r>
            <a:r>
              <a:rPr lang="en-US" sz="3200" dirty="0"/>
              <a:t> of U.S. Debt (% of GDP)</a:t>
            </a:r>
          </a:p>
        </p:txBody>
      </p:sp>
      <p:sp>
        <p:nvSpPr>
          <p:cNvPr id="4" name="Slide Number Placeholder 3">
            <a:extLst>
              <a:ext uri="{FF2B5EF4-FFF2-40B4-BE49-F238E27FC236}">
                <a16:creationId xmlns:a16="http://schemas.microsoft.com/office/drawing/2014/main" id="{557AF7F5-C361-9B5B-DBAE-E485EC45BE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83FC0A82-3214-5699-C6FE-E084815B3DD0}"/>
              </a:ext>
            </a:extLst>
          </p:cNvPr>
          <p:cNvSpPr/>
          <p:nvPr/>
        </p:nvSpPr>
        <p:spPr>
          <a:xfrm>
            <a:off x="9255156" y="5669280"/>
            <a:ext cx="1904103" cy="438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Content Placeholder 8" descr="A graph showing the growth of the stock market&#10;&#10;Description automatically generated">
            <a:extLst>
              <a:ext uri="{FF2B5EF4-FFF2-40B4-BE49-F238E27FC236}">
                <a16:creationId xmlns:a16="http://schemas.microsoft.com/office/drawing/2014/main" id="{00A38C91-B34D-B6FB-0EE0-CE34B1E71939}"/>
              </a:ext>
            </a:extLst>
          </p:cNvPr>
          <p:cNvPicPr>
            <a:picLocks noGrp="1" noChangeAspect="1"/>
          </p:cNvPicPr>
          <p:nvPr>
            <p:ph idx="1"/>
          </p:nvPr>
        </p:nvPicPr>
        <p:blipFill>
          <a:blip r:embed="rId3"/>
          <a:stretch>
            <a:fillRect/>
          </a:stretch>
        </p:blipFill>
        <p:spPr>
          <a:xfrm>
            <a:off x="785193" y="1089316"/>
            <a:ext cx="9226908" cy="5055840"/>
          </a:xfrm>
        </p:spPr>
      </p:pic>
      <p:sp>
        <p:nvSpPr>
          <p:cNvPr id="23" name="TextBox 22">
            <a:extLst>
              <a:ext uri="{FF2B5EF4-FFF2-40B4-BE49-F238E27FC236}">
                <a16:creationId xmlns:a16="http://schemas.microsoft.com/office/drawing/2014/main" id="{E42A96FC-D37F-71A2-B552-FBD83C37D289}"/>
              </a:ext>
            </a:extLst>
          </p:cNvPr>
          <p:cNvSpPr txBox="1"/>
          <p:nvPr/>
        </p:nvSpPr>
        <p:spPr>
          <a:xfrm>
            <a:off x="9865142" y="1663342"/>
            <a:ext cx="140615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172% of GDP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by 2054</a:t>
            </a:r>
          </a:p>
        </p:txBody>
      </p:sp>
      <p:sp>
        <p:nvSpPr>
          <p:cNvPr id="10" name="TextBox 9">
            <a:extLst>
              <a:ext uri="{FF2B5EF4-FFF2-40B4-BE49-F238E27FC236}">
                <a16:creationId xmlns:a16="http://schemas.microsoft.com/office/drawing/2014/main" id="{A481C37E-22B3-478F-488E-E726FC457C8B}"/>
              </a:ext>
            </a:extLst>
          </p:cNvPr>
          <p:cNvSpPr txBox="1"/>
          <p:nvPr/>
        </p:nvSpPr>
        <p:spPr>
          <a:xfrm>
            <a:off x="3571162" y="3020599"/>
            <a:ext cx="7104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WWII</a:t>
            </a:r>
          </a:p>
        </p:txBody>
      </p:sp>
      <p:sp>
        <p:nvSpPr>
          <p:cNvPr id="12" name="TextBox 11">
            <a:extLst>
              <a:ext uri="{FF2B5EF4-FFF2-40B4-BE49-F238E27FC236}">
                <a16:creationId xmlns:a16="http://schemas.microsoft.com/office/drawing/2014/main" id="{61E182E0-A221-4EA6-5552-36A36108D4A6}"/>
              </a:ext>
            </a:extLst>
          </p:cNvPr>
          <p:cNvSpPr txBox="1"/>
          <p:nvPr/>
        </p:nvSpPr>
        <p:spPr>
          <a:xfrm>
            <a:off x="2161446" y="4503167"/>
            <a:ext cx="6527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WWI</a:t>
            </a:r>
          </a:p>
        </p:txBody>
      </p:sp>
      <p:grpSp>
        <p:nvGrpSpPr>
          <p:cNvPr id="17" name="Group 16">
            <a:extLst>
              <a:ext uri="{FF2B5EF4-FFF2-40B4-BE49-F238E27FC236}">
                <a16:creationId xmlns:a16="http://schemas.microsoft.com/office/drawing/2014/main" id="{DECF86E2-86F6-AE58-68D6-FD02A92E5DC0}"/>
              </a:ext>
            </a:extLst>
          </p:cNvPr>
          <p:cNvGrpSpPr/>
          <p:nvPr/>
        </p:nvGrpSpPr>
        <p:grpSpPr>
          <a:xfrm>
            <a:off x="6229003" y="3397802"/>
            <a:ext cx="1185051" cy="828209"/>
            <a:chOff x="6229003" y="3397802"/>
            <a:chExt cx="1185051" cy="828209"/>
          </a:xfrm>
        </p:grpSpPr>
        <p:sp>
          <p:nvSpPr>
            <p:cNvPr id="11" name="TextBox 10">
              <a:extLst>
                <a:ext uri="{FF2B5EF4-FFF2-40B4-BE49-F238E27FC236}">
                  <a16:creationId xmlns:a16="http://schemas.microsoft.com/office/drawing/2014/main" id="{F5BFBC5C-0954-7244-7F50-4E588BD8D6A2}"/>
                </a:ext>
              </a:extLst>
            </p:cNvPr>
            <p:cNvSpPr txBox="1"/>
            <p:nvPr/>
          </p:nvSpPr>
          <p:spPr>
            <a:xfrm>
              <a:off x="6229003" y="3397802"/>
              <a:ext cx="101181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solidFill>
                    <a:prstClr val="black"/>
                  </a:solidFill>
                  <a:latin typeface="Calibri"/>
                </a:rPr>
                <a:t>Financial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solidFill>
                    <a:prstClr val="black"/>
                  </a:solidFill>
                  <a:latin typeface="Calibri"/>
                </a:rPr>
                <a:t>Crisis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4" name="Straight Arrow Connector 13">
              <a:extLst>
                <a:ext uri="{FF2B5EF4-FFF2-40B4-BE49-F238E27FC236}">
                  <a16:creationId xmlns:a16="http://schemas.microsoft.com/office/drawing/2014/main" id="{8C12E7D6-AB78-A1BC-A9A7-704438CD42AD}"/>
                </a:ext>
              </a:extLst>
            </p:cNvPr>
            <p:cNvCxnSpPr>
              <a:cxnSpLocks/>
            </p:cNvCxnSpPr>
            <p:nvPr/>
          </p:nvCxnSpPr>
          <p:spPr>
            <a:xfrm>
              <a:off x="7067582" y="3962400"/>
              <a:ext cx="346472" cy="26361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0F264F1C-8270-8C14-544F-EE63BD7B7C92}"/>
              </a:ext>
            </a:extLst>
          </p:cNvPr>
          <p:cNvGrpSpPr/>
          <p:nvPr/>
        </p:nvGrpSpPr>
        <p:grpSpPr>
          <a:xfrm>
            <a:off x="7067582" y="2736473"/>
            <a:ext cx="822722" cy="956138"/>
            <a:chOff x="7067582" y="2736473"/>
            <a:chExt cx="822722" cy="956138"/>
          </a:xfrm>
        </p:grpSpPr>
        <p:sp>
          <p:nvSpPr>
            <p:cNvPr id="5" name="TextBox 4">
              <a:extLst>
                <a:ext uri="{FF2B5EF4-FFF2-40B4-BE49-F238E27FC236}">
                  <a16:creationId xmlns:a16="http://schemas.microsoft.com/office/drawing/2014/main" id="{F58A7DDB-952D-A510-1FF8-9ED218CFE2EE}"/>
                </a:ext>
              </a:extLst>
            </p:cNvPr>
            <p:cNvSpPr txBox="1"/>
            <p:nvPr/>
          </p:nvSpPr>
          <p:spPr>
            <a:xfrm>
              <a:off x="7067582" y="2736473"/>
              <a:ext cx="70782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solidFill>
                    <a:prstClr val="black"/>
                  </a:solidFill>
                  <a:latin typeface="Calibri"/>
                </a:rPr>
                <a:t>Covid</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6" name="Straight Arrow Connector 5">
              <a:extLst>
                <a:ext uri="{FF2B5EF4-FFF2-40B4-BE49-F238E27FC236}">
                  <a16:creationId xmlns:a16="http://schemas.microsoft.com/office/drawing/2014/main" id="{007A7DC5-9729-F366-B6CD-FE4924B98C0A}"/>
                </a:ext>
              </a:extLst>
            </p:cNvPr>
            <p:cNvCxnSpPr>
              <a:cxnSpLocks/>
            </p:cNvCxnSpPr>
            <p:nvPr/>
          </p:nvCxnSpPr>
          <p:spPr>
            <a:xfrm>
              <a:off x="7648575" y="3152775"/>
              <a:ext cx="241729" cy="539836"/>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23176470-760C-5A3D-C5D5-CDA484AC4331}"/>
              </a:ext>
            </a:extLst>
          </p:cNvPr>
          <p:cNvGrpSpPr/>
          <p:nvPr/>
        </p:nvGrpSpPr>
        <p:grpSpPr>
          <a:xfrm>
            <a:off x="5229257" y="3546098"/>
            <a:ext cx="1032272" cy="1184738"/>
            <a:chOff x="5229257" y="3546098"/>
            <a:chExt cx="1032272" cy="1184738"/>
          </a:xfrm>
        </p:grpSpPr>
        <p:sp>
          <p:nvSpPr>
            <p:cNvPr id="13" name="TextBox 12">
              <a:extLst>
                <a:ext uri="{FF2B5EF4-FFF2-40B4-BE49-F238E27FC236}">
                  <a16:creationId xmlns:a16="http://schemas.microsoft.com/office/drawing/2014/main" id="{07499374-7F41-75D2-8B63-A177BBFCBA4E}"/>
                </a:ext>
              </a:extLst>
            </p:cNvPr>
            <p:cNvSpPr txBox="1"/>
            <p:nvPr/>
          </p:nvSpPr>
          <p:spPr>
            <a:xfrm>
              <a:off x="5229257" y="3546098"/>
              <a:ext cx="92172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Reagan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a:rPr>
                <a:t>Tax cuts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5" name="Straight Arrow Connector 14">
              <a:extLst>
                <a:ext uri="{FF2B5EF4-FFF2-40B4-BE49-F238E27FC236}">
                  <a16:creationId xmlns:a16="http://schemas.microsoft.com/office/drawing/2014/main" id="{0FFBA0AC-F090-96BF-82B2-E6A87A8A2A46}"/>
                </a:ext>
              </a:extLst>
            </p:cNvPr>
            <p:cNvCxnSpPr>
              <a:cxnSpLocks/>
            </p:cNvCxnSpPr>
            <p:nvPr/>
          </p:nvCxnSpPr>
          <p:spPr>
            <a:xfrm>
              <a:off x="6019800" y="4191000"/>
              <a:ext cx="241729" cy="539836"/>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7504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0"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B4AF3-02D7-44AF-BD5B-CCFF9C8630B7}"/>
              </a:ext>
            </a:extLst>
          </p:cNvPr>
          <p:cNvSpPr>
            <a:spLocks noGrp="1"/>
          </p:cNvSpPr>
          <p:nvPr>
            <p:ph type="title"/>
          </p:nvPr>
        </p:nvSpPr>
        <p:spPr>
          <a:xfrm>
            <a:off x="758688" y="0"/>
            <a:ext cx="10515600" cy="1325563"/>
          </a:xfrm>
        </p:spPr>
        <p:txBody>
          <a:bodyPr>
            <a:normAutofit/>
          </a:bodyPr>
          <a:lstStyle/>
          <a:p>
            <a:r>
              <a:rPr lang="en-US" sz="3600" dirty="0">
                <a:solidFill>
                  <a:schemeClr val="bg1"/>
                </a:solidFill>
              </a:rPr>
              <a:t>Key</a:t>
            </a:r>
            <a:r>
              <a:rPr lang="en-US" sz="3600" dirty="0">
                <a:solidFill>
                  <a:schemeClr val="accent5">
                    <a:lumMod val="50000"/>
                  </a:schemeClr>
                </a:solidFill>
              </a:rPr>
              <a:t> Points About US Relative Debt</a:t>
            </a:r>
            <a:endParaRPr lang="en-US" sz="3600" dirty="0">
              <a:solidFill>
                <a:schemeClr val="bg1"/>
              </a:solidFill>
            </a:endParaRPr>
          </a:p>
        </p:txBody>
      </p:sp>
      <p:sp>
        <p:nvSpPr>
          <p:cNvPr id="3" name="Content Placeholder 2">
            <a:extLst>
              <a:ext uri="{FF2B5EF4-FFF2-40B4-BE49-F238E27FC236}">
                <a16:creationId xmlns:a16="http://schemas.microsoft.com/office/drawing/2014/main" id="{12B5D338-4951-4E9C-8DCB-E574517C7005}"/>
              </a:ext>
            </a:extLst>
          </p:cNvPr>
          <p:cNvSpPr>
            <a:spLocks noGrp="1"/>
          </p:cNvSpPr>
          <p:nvPr>
            <p:ph idx="1"/>
          </p:nvPr>
        </p:nvSpPr>
        <p:spPr>
          <a:xfrm>
            <a:off x="838200" y="2850777"/>
            <a:ext cx="10515600" cy="4532538"/>
          </a:xfrm>
        </p:spPr>
        <p:txBody>
          <a:bodyPr/>
          <a:lstStyle/>
          <a:p>
            <a:pPr marL="514350" indent="-514350">
              <a:buFont typeface="+mj-lt"/>
              <a:buAutoNum type="arabicPeriod"/>
            </a:pPr>
            <a:r>
              <a:rPr lang="en-US" sz="2700" dirty="0"/>
              <a:t>Prior to 1983, relative debt rose (wars and recessions) and then fell.</a:t>
            </a:r>
          </a:p>
          <a:p>
            <a:pPr marL="514350" indent="-514350">
              <a:spcBef>
                <a:spcPts val="1200"/>
              </a:spcBef>
              <a:buFont typeface="+mj-lt"/>
              <a:buAutoNum type="arabicPeriod"/>
            </a:pPr>
            <a:r>
              <a:rPr lang="en-US" sz="2700" dirty="0"/>
              <a:t>Relative debt peaked during World War II, then declined for several decades. (even though total debt continued to grow!)</a:t>
            </a:r>
          </a:p>
          <a:p>
            <a:pPr marL="514350" indent="-514350">
              <a:spcBef>
                <a:spcPts val="1200"/>
              </a:spcBef>
              <a:buFont typeface="+mj-lt"/>
              <a:buAutoNum type="arabicPeriod"/>
            </a:pPr>
            <a:r>
              <a:rPr lang="en-US" sz="2700" dirty="0"/>
              <a:t>Relative debt has been and is expected to rise for the foreseeable future w/o a strategic purpose.</a:t>
            </a:r>
          </a:p>
          <a:p>
            <a:endParaRPr lang="en-US" dirty="0"/>
          </a:p>
        </p:txBody>
      </p:sp>
      <p:sp>
        <p:nvSpPr>
          <p:cNvPr id="4" name="Slide Number Placeholder 3">
            <a:extLst>
              <a:ext uri="{FF2B5EF4-FFF2-40B4-BE49-F238E27FC236}">
                <a16:creationId xmlns:a16="http://schemas.microsoft.com/office/drawing/2014/main" id="{6CE4062A-750A-43C1-8130-8E0EF714CC4F}"/>
              </a:ext>
            </a:extLst>
          </p:cNvPr>
          <p:cNvSpPr>
            <a:spLocks noGrp="1"/>
          </p:cNvSpPr>
          <p:nvPr>
            <p:ph type="sldNum" sz="quarter" idx="12"/>
          </p:nvPr>
        </p:nvSpPr>
        <p:spPr/>
        <p:txBody>
          <a:bodyPr/>
          <a:lstStyle/>
          <a:p>
            <a:fld id="{D9F085D5-EC86-4F6A-B501-C1359CB39116}" type="slidenum">
              <a:rPr lang="en-GB" smtClean="0"/>
              <a:t>14</a:t>
            </a:fld>
            <a:endParaRPr lang="en-GB"/>
          </a:p>
        </p:txBody>
      </p:sp>
      <p:pic>
        <p:nvPicPr>
          <p:cNvPr id="5" name="Content Placeholder 4">
            <a:extLst>
              <a:ext uri="{FF2B5EF4-FFF2-40B4-BE49-F238E27FC236}">
                <a16:creationId xmlns:a16="http://schemas.microsoft.com/office/drawing/2014/main" id="{930779A3-4482-4082-B824-732232AB4096}"/>
              </a:ext>
            </a:extLst>
          </p:cNvPr>
          <p:cNvPicPr>
            <a:picLocks noChangeAspect="1"/>
          </p:cNvPicPr>
          <p:nvPr/>
        </p:nvPicPr>
        <p:blipFill>
          <a:blip r:embed="rId2"/>
          <a:stretch>
            <a:fillRect/>
          </a:stretch>
        </p:blipFill>
        <p:spPr>
          <a:xfrm>
            <a:off x="2300654" y="946388"/>
            <a:ext cx="6256148" cy="2560320"/>
          </a:xfrm>
          <a:prstGeom prst="rect">
            <a:avLst/>
          </a:prstGeom>
        </p:spPr>
      </p:pic>
    </p:spTree>
    <p:extLst>
      <p:ext uri="{BB962C8B-B14F-4D97-AF65-F5344CB8AC3E}">
        <p14:creationId xmlns:p14="http://schemas.microsoft.com/office/powerpoint/2010/main" val="179893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7A458-B927-4F90-8B95-53DFA63405D8}"/>
              </a:ext>
            </a:extLst>
          </p:cNvPr>
          <p:cNvSpPr>
            <a:spLocks noGrp="1"/>
          </p:cNvSpPr>
          <p:nvPr>
            <p:ph type="title"/>
          </p:nvPr>
        </p:nvSpPr>
        <p:spPr>
          <a:xfrm>
            <a:off x="627185" y="0"/>
            <a:ext cx="10515600" cy="1325563"/>
          </a:xfrm>
        </p:spPr>
        <p:txBody>
          <a:bodyPr/>
          <a:lstStyle/>
          <a:p>
            <a:r>
              <a:rPr lang="en-US" dirty="0">
                <a:solidFill>
                  <a:schemeClr val="bg1"/>
                </a:solidFill>
              </a:rPr>
              <a:t> Deb</a:t>
            </a:r>
            <a:r>
              <a:rPr lang="en-US" dirty="0">
                <a:solidFill>
                  <a:schemeClr val="accent5">
                    <a:lumMod val="50000"/>
                  </a:schemeClr>
                </a:solidFill>
              </a:rPr>
              <a:t>t Dynamics</a:t>
            </a:r>
          </a:p>
        </p:txBody>
      </p:sp>
      <p:sp>
        <p:nvSpPr>
          <p:cNvPr id="3" name="Content Placeholder 2">
            <a:extLst>
              <a:ext uri="{FF2B5EF4-FFF2-40B4-BE49-F238E27FC236}">
                <a16:creationId xmlns:a16="http://schemas.microsoft.com/office/drawing/2014/main" id="{2A515E2A-7B60-4A81-BE7B-FFBA7CC1E1A6}"/>
              </a:ext>
            </a:extLst>
          </p:cNvPr>
          <p:cNvSpPr>
            <a:spLocks noGrp="1"/>
          </p:cNvSpPr>
          <p:nvPr>
            <p:ph idx="1"/>
          </p:nvPr>
        </p:nvSpPr>
        <p:spPr>
          <a:xfrm>
            <a:off x="838200" y="1570730"/>
            <a:ext cx="10047514" cy="3776774"/>
          </a:xfrm>
        </p:spPr>
        <p:txBody>
          <a:bodyPr/>
          <a:lstStyle/>
          <a:p>
            <a:r>
              <a:rPr lang="en-US" dirty="0"/>
              <a:t>Relative debt is a fraction: Debt/GDP; this fraction falls if:</a:t>
            </a:r>
          </a:p>
          <a:p>
            <a:pPr lvl="1"/>
            <a:r>
              <a:rPr lang="en-US" dirty="0"/>
              <a:t>The </a:t>
            </a:r>
            <a:r>
              <a:rPr lang="en-US" b="1" i="1" dirty="0"/>
              <a:t>numerator</a:t>
            </a:r>
            <a:r>
              <a:rPr lang="en-US" dirty="0"/>
              <a:t> falls (budget surplus)</a:t>
            </a:r>
          </a:p>
          <a:p>
            <a:pPr lvl="1"/>
            <a:r>
              <a:rPr lang="en-US" dirty="0"/>
              <a:t>The </a:t>
            </a:r>
            <a:r>
              <a:rPr lang="en-US" b="1" i="1" dirty="0"/>
              <a:t>denominator</a:t>
            </a:r>
            <a:r>
              <a:rPr lang="en-US" dirty="0"/>
              <a:t> rises (nominal GDP growth)</a:t>
            </a:r>
          </a:p>
          <a:p>
            <a:pPr lvl="1"/>
            <a:r>
              <a:rPr lang="en-US" dirty="0"/>
              <a:t>The </a:t>
            </a:r>
            <a:r>
              <a:rPr lang="en-US" b="1" i="1" dirty="0"/>
              <a:t>denominator</a:t>
            </a:r>
            <a:r>
              <a:rPr lang="en-US" dirty="0"/>
              <a:t> </a:t>
            </a:r>
            <a:r>
              <a:rPr lang="en-US" dirty="0">
                <a:solidFill>
                  <a:srgbClr val="FF0000"/>
                </a:solidFill>
              </a:rPr>
              <a:t>grows</a:t>
            </a:r>
            <a:r>
              <a:rPr lang="en-US" dirty="0"/>
              <a:t> faster than the </a:t>
            </a:r>
            <a:r>
              <a:rPr lang="en-US" b="1" i="1" dirty="0"/>
              <a:t>numerator</a:t>
            </a:r>
          </a:p>
          <a:p>
            <a:pPr lvl="1"/>
            <a:endParaRPr lang="en-US" dirty="0"/>
          </a:p>
        </p:txBody>
      </p:sp>
      <p:sp>
        <p:nvSpPr>
          <p:cNvPr id="4" name="Slide Number Placeholder 3">
            <a:extLst>
              <a:ext uri="{FF2B5EF4-FFF2-40B4-BE49-F238E27FC236}">
                <a16:creationId xmlns:a16="http://schemas.microsoft.com/office/drawing/2014/main" id="{BD54DEE9-3723-4EE1-85AF-2185FE779066}"/>
              </a:ext>
            </a:extLst>
          </p:cNvPr>
          <p:cNvSpPr>
            <a:spLocks noGrp="1"/>
          </p:cNvSpPr>
          <p:nvPr>
            <p:ph type="sldNum" sz="quarter" idx="12"/>
          </p:nvPr>
        </p:nvSpPr>
        <p:spPr/>
        <p:txBody>
          <a:bodyPr/>
          <a:lstStyle/>
          <a:p>
            <a:fld id="{D9F085D5-EC86-4F6A-B501-C1359CB39116}" type="slidenum">
              <a:rPr lang="en-GB" smtClean="0"/>
              <a:t>15</a:t>
            </a:fld>
            <a:endParaRPr lang="en-GB"/>
          </a:p>
        </p:txBody>
      </p:sp>
    </p:spTree>
    <p:extLst>
      <p:ext uri="{BB962C8B-B14F-4D97-AF65-F5344CB8AC3E}">
        <p14:creationId xmlns:p14="http://schemas.microsoft.com/office/powerpoint/2010/main" val="1075243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E613E-5018-46C6-ADDB-B042AC156574}"/>
              </a:ext>
            </a:extLst>
          </p:cNvPr>
          <p:cNvSpPr>
            <a:spLocks noGrp="1"/>
          </p:cNvSpPr>
          <p:nvPr>
            <p:ph type="title"/>
          </p:nvPr>
        </p:nvSpPr>
        <p:spPr>
          <a:xfrm>
            <a:off x="814105" y="0"/>
            <a:ext cx="10515600" cy="1325563"/>
          </a:xfrm>
        </p:spPr>
        <p:txBody>
          <a:bodyPr/>
          <a:lstStyle/>
          <a:p>
            <a:r>
              <a:rPr lang="en-US" dirty="0">
                <a:solidFill>
                  <a:schemeClr val="bg1"/>
                </a:solidFill>
              </a:rPr>
              <a:t>Me</a:t>
            </a:r>
            <a:r>
              <a:rPr lang="en-US" dirty="0"/>
              <a:t>asuring the Debt</a:t>
            </a:r>
          </a:p>
        </p:txBody>
      </p:sp>
      <p:sp>
        <p:nvSpPr>
          <p:cNvPr id="3" name="Content Placeholder 2">
            <a:extLst>
              <a:ext uri="{FF2B5EF4-FFF2-40B4-BE49-F238E27FC236}">
                <a16:creationId xmlns:a16="http://schemas.microsoft.com/office/drawing/2014/main" id="{BE884E14-7971-481C-B860-4DD0D89D6808}"/>
              </a:ext>
            </a:extLst>
          </p:cNvPr>
          <p:cNvSpPr>
            <a:spLocks noGrp="1"/>
          </p:cNvSpPr>
          <p:nvPr>
            <p:ph idx="1"/>
          </p:nvPr>
        </p:nvSpPr>
        <p:spPr>
          <a:xfrm>
            <a:off x="838200" y="1570730"/>
            <a:ext cx="10515600" cy="3649452"/>
          </a:xfrm>
        </p:spPr>
        <p:txBody>
          <a:bodyPr>
            <a:normAutofit lnSpcReduction="10000"/>
          </a:bodyPr>
          <a:lstStyle/>
          <a:p>
            <a:r>
              <a:rPr lang="en-US" sz="3200" dirty="0"/>
              <a:t>Not all debt is borrowed from the public</a:t>
            </a:r>
          </a:p>
          <a:p>
            <a:r>
              <a:rPr lang="en-US" sz="3200" dirty="0"/>
              <a:t>Treasury Department also borrows from many different U.S. government agencies </a:t>
            </a:r>
          </a:p>
          <a:p>
            <a:pPr lvl="1"/>
            <a:r>
              <a:rPr lang="en-US" sz="2800" dirty="0"/>
              <a:t>Called “intragovernmental borrowing”</a:t>
            </a:r>
          </a:p>
          <a:p>
            <a:pPr lvl="1"/>
            <a:r>
              <a:rPr lang="en-US" sz="2800" dirty="0"/>
              <a:t>about 20% of the total</a:t>
            </a:r>
          </a:p>
          <a:p>
            <a:r>
              <a:rPr lang="en-US" sz="3200" dirty="0"/>
              <a:t>This gives us two different measures of the Debt:</a:t>
            </a:r>
          </a:p>
          <a:p>
            <a:pPr lvl="1"/>
            <a:r>
              <a:rPr lang="en-US" sz="2800" dirty="0"/>
              <a:t>Total Federal Debt</a:t>
            </a:r>
          </a:p>
          <a:p>
            <a:pPr lvl="1"/>
            <a:r>
              <a:rPr lang="en-US" sz="2800" dirty="0"/>
              <a:t>Debt Held by the Public</a:t>
            </a:r>
          </a:p>
        </p:txBody>
      </p:sp>
      <p:sp>
        <p:nvSpPr>
          <p:cNvPr id="4" name="Slide Number Placeholder 3">
            <a:extLst>
              <a:ext uri="{FF2B5EF4-FFF2-40B4-BE49-F238E27FC236}">
                <a16:creationId xmlns:a16="http://schemas.microsoft.com/office/drawing/2014/main" id="{64428FF0-02B8-4701-BB0C-3C0AB203BE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6749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E4BF5-655F-C6DC-2A20-CCE9CAFD62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D9422-62E6-C87A-4E9C-F4161426F3EF}"/>
              </a:ext>
            </a:extLst>
          </p:cNvPr>
          <p:cNvSpPr>
            <a:spLocks noGrp="1"/>
          </p:cNvSpPr>
          <p:nvPr>
            <p:ph type="title"/>
          </p:nvPr>
        </p:nvSpPr>
        <p:spPr>
          <a:xfrm>
            <a:off x="803475" y="0"/>
            <a:ext cx="10515600" cy="1325563"/>
          </a:xfrm>
        </p:spPr>
        <p:txBody>
          <a:bodyPr/>
          <a:lstStyle/>
          <a:p>
            <a:r>
              <a:rPr lang="en-US" dirty="0">
                <a:solidFill>
                  <a:schemeClr val="bg1"/>
                </a:solidFill>
              </a:rPr>
              <a:t>Me</a:t>
            </a:r>
            <a:r>
              <a:rPr lang="en-US" dirty="0"/>
              <a:t>asuring the Debt</a:t>
            </a:r>
          </a:p>
        </p:txBody>
      </p:sp>
      <p:sp>
        <p:nvSpPr>
          <p:cNvPr id="4" name="Slide Number Placeholder 3">
            <a:extLst>
              <a:ext uri="{FF2B5EF4-FFF2-40B4-BE49-F238E27FC236}">
                <a16:creationId xmlns:a16="http://schemas.microsoft.com/office/drawing/2014/main" id="{CA82D578-2B47-2526-5140-7D64E0E121AA}"/>
              </a:ext>
            </a:extLst>
          </p:cNvPr>
          <p:cNvSpPr>
            <a:spLocks noGrp="1"/>
          </p:cNvSpPr>
          <p:nvPr>
            <p:ph type="sldNum" sz="quarter" idx="12"/>
          </p:nvPr>
        </p:nvSpPr>
        <p:spPr/>
        <p:txBody>
          <a:bodyPr/>
          <a:lstStyle/>
          <a:p>
            <a:fld id="{D9F085D5-EC86-4F6A-B501-C1359CB39116}" type="slidenum">
              <a:rPr lang="en-GB" smtClean="0"/>
              <a:t>17</a:t>
            </a:fld>
            <a:endParaRPr lang="en-GB"/>
          </a:p>
        </p:txBody>
      </p:sp>
      <p:sp>
        <p:nvSpPr>
          <p:cNvPr id="5" name="Content Placeholder 4">
            <a:extLst>
              <a:ext uri="{FF2B5EF4-FFF2-40B4-BE49-F238E27FC236}">
                <a16:creationId xmlns:a16="http://schemas.microsoft.com/office/drawing/2014/main" id="{9F1E29A3-E82F-451C-D364-0C4407EA1D58}"/>
              </a:ext>
            </a:extLst>
          </p:cNvPr>
          <p:cNvSpPr>
            <a:spLocks noGrp="1"/>
          </p:cNvSpPr>
          <p:nvPr>
            <p:ph idx="1"/>
          </p:nvPr>
        </p:nvSpPr>
        <p:spPr>
          <a:xfrm>
            <a:off x="838200" y="1570730"/>
            <a:ext cx="10515600" cy="3985118"/>
          </a:xfrm>
        </p:spPr>
        <p:txBody>
          <a:bodyPr>
            <a:normAutofit/>
          </a:bodyPr>
          <a:lstStyle/>
          <a:p>
            <a:pPr marL="0" indent="0">
              <a:spcAft>
                <a:spcPts val="2400"/>
              </a:spcAft>
              <a:buNone/>
            </a:pPr>
            <a:r>
              <a:rPr lang="en-US" sz="3600" dirty="0"/>
              <a:t>Total Federal Debt is about $40 Trillion</a:t>
            </a:r>
          </a:p>
          <a:p>
            <a:pPr marL="0" indent="0">
              <a:spcAft>
                <a:spcPts val="2400"/>
              </a:spcAft>
              <a:buNone/>
            </a:pPr>
            <a:r>
              <a:rPr lang="en-US" sz="3600" dirty="0">
                <a:solidFill>
                  <a:srgbClr val="FF0000"/>
                </a:solidFill>
              </a:rPr>
              <a:t>Minus</a:t>
            </a:r>
            <a:r>
              <a:rPr lang="en-US" sz="3600" dirty="0"/>
              <a:t> Intragovernmental Debt of about $8 Trillion</a:t>
            </a:r>
          </a:p>
          <a:p>
            <a:pPr marL="0" indent="0">
              <a:buNone/>
            </a:pPr>
            <a:r>
              <a:rPr lang="en-US" sz="3600" dirty="0"/>
              <a:t>Leaving “Debt Held by the Public” of about $32 Trillion</a:t>
            </a:r>
          </a:p>
          <a:p>
            <a:pPr lvl="1"/>
            <a:r>
              <a:rPr lang="en-US" sz="3200" dirty="0"/>
              <a:t>Most studies of debt focus on just this part</a:t>
            </a:r>
          </a:p>
        </p:txBody>
      </p:sp>
    </p:spTree>
    <p:extLst>
      <p:ext uri="{BB962C8B-B14F-4D97-AF65-F5344CB8AC3E}">
        <p14:creationId xmlns:p14="http://schemas.microsoft.com/office/powerpoint/2010/main" val="279850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10769-77CE-6944-9124-EAB6FAAFE07C}"/>
              </a:ext>
            </a:extLst>
          </p:cNvPr>
          <p:cNvSpPr>
            <a:spLocks noGrp="1"/>
          </p:cNvSpPr>
          <p:nvPr>
            <p:ph type="title"/>
          </p:nvPr>
        </p:nvSpPr>
        <p:spPr>
          <a:xfrm>
            <a:off x="927100" y="0"/>
            <a:ext cx="10515600" cy="1325563"/>
          </a:xfrm>
        </p:spPr>
        <p:txBody>
          <a:bodyPr>
            <a:normAutofit/>
          </a:bodyPr>
          <a:lstStyle/>
          <a:p>
            <a:r>
              <a:rPr lang="en-US" sz="3600" dirty="0">
                <a:solidFill>
                  <a:schemeClr val="bg1"/>
                </a:solidFill>
              </a:rPr>
              <a:t>Tw</a:t>
            </a:r>
            <a:r>
              <a:rPr lang="en-US" sz="3600" dirty="0"/>
              <a:t>o Measures: Total Debt vs. Debt Held by Public</a:t>
            </a:r>
          </a:p>
        </p:txBody>
      </p:sp>
      <p:sp>
        <p:nvSpPr>
          <p:cNvPr id="4" name="Slide Number Placeholder 3">
            <a:extLst>
              <a:ext uri="{FF2B5EF4-FFF2-40B4-BE49-F238E27FC236}">
                <a16:creationId xmlns:a16="http://schemas.microsoft.com/office/drawing/2014/main" id="{863C2D38-C813-AF43-8848-E0AC1B8D1732}"/>
              </a:ext>
            </a:extLst>
          </p:cNvPr>
          <p:cNvSpPr>
            <a:spLocks noGrp="1"/>
          </p:cNvSpPr>
          <p:nvPr>
            <p:ph type="sldNum" sz="quarter" idx="12"/>
          </p:nvPr>
        </p:nvSpPr>
        <p:spPr>
          <a:xfrm>
            <a:off x="9272751" y="623022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08D03C59-03C8-B04B-94CD-91E3F2E9CE00}"/>
              </a:ext>
            </a:extLst>
          </p:cNvPr>
          <p:cNvPicPr>
            <a:picLocks noChangeAspect="1"/>
          </p:cNvPicPr>
          <p:nvPr/>
        </p:nvPicPr>
        <p:blipFill>
          <a:blip r:embed="rId2" r:link="rId3"/>
          <a:srcRect/>
          <a:stretch>
            <a:fillRect/>
          </a:stretch>
        </p:blipFill>
        <p:spPr>
          <a:xfrm>
            <a:off x="1077686" y="1211912"/>
            <a:ext cx="10058400" cy="5029200"/>
          </a:xfrm>
          <a:prstGeom prst="rect">
            <a:avLst/>
          </a:prstGeom>
        </p:spPr>
      </p:pic>
    </p:spTree>
    <p:extLst>
      <p:ext uri="{BB962C8B-B14F-4D97-AF65-F5344CB8AC3E}">
        <p14:creationId xmlns:p14="http://schemas.microsoft.com/office/powerpoint/2010/main" val="274978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1DA806-CD41-4380-D912-8838BA23CC24}"/>
              </a:ext>
            </a:extLst>
          </p:cNvPr>
          <p:cNvPicPr>
            <a:picLocks noChangeAspect="1"/>
          </p:cNvPicPr>
          <p:nvPr/>
        </p:nvPicPr>
        <p:blipFill>
          <a:blip r:embed="rId2" r:link="rId3"/>
          <a:srcRect/>
          <a:stretch>
            <a:fillRect/>
          </a:stretch>
        </p:blipFill>
        <p:spPr>
          <a:xfrm>
            <a:off x="1066800" y="1201026"/>
            <a:ext cx="10058400" cy="5029200"/>
          </a:xfrm>
          <a:prstGeom prst="rect">
            <a:avLst/>
          </a:prstGeom>
        </p:spPr>
      </p:pic>
      <p:sp>
        <p:nvSpPr>
          <p:cNvPr id="2" name="Title 1">
            <a:extLst>
              <a:ext uri="{FF2B5EF4-FFF2-40B4-BE49-F238E27FC236}">
                <a16:creationId xmlns:a16="http://schemas.microsoft.com/office/drawing/2014/main" id="{3D610769-77CE-6944-9124-EAB6FAAFE07C}"/>
              </a:ext>
            </a:extLst>
          </p:cNvPr>
          <p:cNvSpPr>
            <a:spLocks noGrp="1"/>
          </p:cNvSpPr>
          <p:nvPr>
            <p:ph type="title"/>
          </p:nvPr>
        </p:nvSpPr>
        <p:spPr>
          <a:xfrm>
            <a:off x="927100" y="0"/>
            <a:ext cx="10515600" cy="1325563"/>
          </a:xfrm>
        </p:spPr>
        <p:txBody>
          <a:bodyPr/>
          <a:lstStyle/>
          <a:p>
            <a:r>
              <a:rPr lang="en-US" dirty="0">
                <a:solidFill>
                  <a:schemeClr val="bg1"/>
                </a:solidFill>
              </a:rPr>
              <a:t>Tw</a:t>
            </a:r>
            <a:r>
              <a:rPr lang="en-US" dirty="0"/>
              <a:t>o Measures of RELATIVE Debt</a:t>
            </a:r>
          </a:p>
        </p:txBody>
      </p:sp>
      <p:sp>
        <p:nvSpPr>
          <p:cNvPr id="4" name="Slide Number Placeholder 3">
            <a:extLst>
              <a:ext uri="{FF2B5EF4-FFF2-40B4-BE49-F238E27FC236}">
                <a16:creationId xmlns:a16="http://schemas.microsoft.com/office/drawing/2014/main" id="{863C2D38-C813-AF43-8848-E0AC1B8D1732}"/>
              </a:ext>
            </a:extLst>
          </p:cNvPr>
          <p:cNvSpPr>
            <a:spLocks noGrp="1"/>
          </p:cNvSpPr>
          <p:nvPr>
            <p:ph type="sldNum" sz="quarter" idx="12"/>
          </p:nvPr>
        </p:nvSpPr>
        <p:spPr>
          <a:xfrm>
            <a:off x="9272751" y="623022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08D03C59-03C8-B04B-94CD-91E3F2E9CE00}"/>
              </a:ext>
            </a:extLst>
          </p:cNvPr>
          <p:cNvPicPr>
            <a:picLocks noChangeAspect="1"/>
          </p:cNvPicPr>
          <p:nvPr/>
        </p:nvPicPr>
        <p:blipFill>
          <a:blip r:embed="rId4" r:link="rId5"/>
          <a:srcRect/>
          <a:stretch>
            <a:fillRect/>
          </a:stretch>
        </p:blipFill>
        <p:spPr>
          <a:xfrm>
            <a:off x="1066800" y="1201026"/>
            <a:ext cx="10058400" cy="5029200"/>
          </a:xfrm>
          <a:prstGeom prst="rect">
            <a:avLst/>
          </a:prstGeom>
        </p:spPr>
      </p:pic>
    </p:spTree>
    <p:extLst>
      <p:ext uri="{BB962C8B-B14F-4D97-AF65-F5344CB8AC3E}">
        <p14:creationId xmlns:p14="http://schemas.microsoft.com/office/powerpoint/2010/main" val="202995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170EF-8EDB-7745-8BB2-2100735B84BD}"/>
              </a:ext>
            </a:extLst>
          </p:cNvPr>
          <p:cNvSpPr>
            <a:spLocks noGrp="1"/>
          </p:cNvSpPr>
          <p:nvPr>
            <p:ph type="title"/>
          </p:nvPr>
        </p:nvSpPr>
        <p:spPr/>
        <p:txBody>
          <a:bodyPr/>
          <a:lstStyle/>
          <a:p>
            <a:r>
              <a:rPr lang="en-US" dirty="0">
                <a:solidFill>
                  <a:schemeClr val="bg1"/>
                </a:solidFill>
              </a:rPr>
              <a:t> Co</a:t>
            </a:r>
            <a:r>
              <a:rPr lang="en-US" dirty="0"/>
              <a:t>urse Schedule</a:t>
            </a:r>
          </a:p>
        </p:txBody>
      </p:sp>
      <p:sp>
        <p:nvSpPr>
          <p:cNvPr id="3" name="Content Placeholder 2">
            <a:extLst>
              <a:ext uri="{FF2B5EF4-FFF2-40B4-BE49-F238E27FC236}">
                <a16:creationId xmlns:a16="http://schemas.microsoft.com/office/drawing/2014/main" id="{8D022FA3-29B6-8E48-8CFA-C14EC58E75F7}"/>
              </a:ext>
            </a:extLst>
          </p:cNvPr>
          <p:cNvSpPr>
            <a:spLocks noGrp="1"/>
          </p:cNvSpPr>
          <p:nvPr>
            <p:ph idx="1"/>
          </p:nvPr>
        </p:nvSpPr>
        <p:spPr>
          <a:xfrm>
            <a:off x="262860" y="1253331"/>
            <a:ext cx="11929140" cy="4351338"/>
          </a:xfrm>
        </p:spPr>
        <p:txBody>
          <a:bodyPr>
            <a:normAutofit/>
          </a:bodyPr>
          <a:lstStyle/>
          <a:p>
            <a:pPr marL="0" indent="0" algn="ctr">
              <a:spcAft>
                <a:spcPts val="1000"/>
              </a:spcAft>
              <a:buNone/>
            </a:pPr>
            <a:r>
              <a:rPr lang="en-US" dirty="0"/>
              <a:t>Contemporary Economic Policy</a:t>
            </a:r>
          </a:p>
          <a:p>
            <a:pPr lvl="1">
              <a:spcAft>
                <a:spcPts val="1000"/>
              </a:spcAft>
            </a:pPr>
            <a:r>
              <a:rPr lang="en-US" dirty="0"/>
              <a:t>Week 1 (7/2): Saving Social Security, Geoffrey Woglom, Amherst College</a:t>
            </a:r>
          </a:p>
          <a:p>
            <a:pPr lvl="1">
              <a:spcAft>
                <a:spcPts val="1000"/>
              </a:spcAft>
            </a:pPr>
            <a:r>
              <a:rPr lang="en-US" dirty="0"/>
              <a:t>Week 2 (7/9): Trade &amp; Globalization, Luisa R. Blanco, Pepperdine University</a:t>
            </a:r>
          </a:p>
          <a:p>
            <a:pPr lvl="1">
              <a:spcAft>
                <a:spcPts val="1000"/>
              </a:spcAft>
            </a:pPr>
            <a:r>
              <a:rPr lang="en-US" dirty="0"/>
              <a:t>Week 3 (7/16): Crypto Currencies and the Future of Money, Geoffrey Woglom </a:t>
            </a:r>
          </a:p>
          <a:p>
            <a:pPr lvl="1">
              <a:spcAft>
                <a:spcPts val="1000"/>
              </a:spcAft>
            </a:pPr>
            <a:r>
              <a:rPr lang="en-US" dirty="0"/>
              <a:t>Week 4 (7/23): Economics of Immigration, Luisa R. Blanco, Pepperdine University</a:t>
            </a:r>
          </a:p>
          <a:p>
            <a:pPr lvl="1">
              <a:spcAft>
                <a:spcPts val="1000"/>
              </a:spcAft>
            </a:pPr>
            <a:r>
              <a:rPr lang="en-US" dirty="0"/>
              <a:t>Week 5 (7/30):  </a:t>
            </a:r>
            <a:r>
              <a:rPr lang="en-US" b="1" dirty="0"/>
              <a:t>Federal Debt and Deficits, Robert </a:t>
            </a:r>
            <a:r>
              <a:rPr lang="en-US" b="1" dirty="0" err="1"/>
              <a:t>Rebelein</a:t>
            </a:r>
            <a:r>
              <a:rPr lang="en-US" b="1" dirty="0"/>
              <a:t>, Vassar College</a:t>
            </a:r>
          </a:p>
          <a:p>
            <a:pPr lvl="1">
              <a:spcAft>
                <a:spcPts val="1000"/>
              </a:spcAft>
            </a:pPr>
            <a:r>
              <a:rPr lang="en-US" dirty="0"/>
              <a:t>Week 6  (8/6):  Climate Change Economics, Gary Yohe, Wesleyan University</a:t>
            </a:r>
          </a:p>
        </p:txBody>
      </p:sp>
      <p:sp>
        <p:nvSpPr>
          <p:cNvPr id="4" name="Slide Number Placeholder 3">
            <a:extLst>
              <a:ext uri="{FF2B5EF4-FFF2-40B4-BE49-F238E27FC236}">
                <a16:creationId xmlns:a16="http://schemas.microsoft.com/office/drawing/2014/main" id="{1BAC9F29-08F6-1440-B2E7-4A98F5584A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100" b="0" i="0" u="none" strike="noStrike" kern="1200" cap="none" spc="0" normalizeH="0" baseline="0" noProof="0" dirty="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2815251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BEBC3-3FBC-6BF0-A438-53CE7473DD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B07D2D-D5DB-EC82-5AC7-B177BCC8C42D}"/>
              </a:ext>
            </a:extLst>
          </p:cNvPr>
          <p:cNvSpPr>
            <a:spLocks noGrp="1"/>
          </p:cNvSpPr>
          <p:nvPr>
            <p:ph type="title"/>
          </p:nvPr>
        </p:nvSpPr>
        <p:spPr>
          <a:xfrm>
            <a:off x="741690" y="0"/>
            <a:ext cx="10515600" cy="1325563"/>
          </a:xfrm>
        </p:spPr>
        <p:txBody>
          <a:bodyPr/>
          <a:lstStyle/>
          <a:p>
            <a:r>
              <a:rPr lang="en-US" dirty="0">
                <a:solidFill>
                  <a:schemeClr val="bg1"/>
                </a:solidFill>
              </a:rPr>
              <a:t>Sou</a:t>
            </a:r>
            <a:r>
              <a:rPr lang="en-US" dirty="0"/>
              <a:t>rces for intragovernmental debt?</a:t>
            </a:r>
          </a:p>
        </p:txBody>
      </p:sp>
      <p:pic>
        <p:nvPicPr>
          <p:cNvPr id="6" name="Content Placeholder 5" descr="A screenshot of a computer&#10;&#10;Description automatically generated">
            <a:extLst>
              <a:ext uri="{FF2B5EF4-FFF2-40B4-BE49-F238E27FC236}">
                <a16:creationId xmlns:a16="http://schemas.microsoft.com/office/drawing/2014/main" id="{B7CA6EFA-8411-CE92-2E3C-9A8A830B1CD3}"/>
              </a:ext>
            </a:extLst>
          </p:cNvPr>
          <p:cNvPicPr>
            <a:picLocks noGrp="1" noChangeAspect="1"/>
          </p:cNvPicPr>
          <p:nvPr>
            <p:ph idx="1"/>
          </p:nvPr>
        </p:nvPicPr>
        <p:blipFill>
          <a:blip r:embed="rId2"/>
          <a:srcRect b="25489"/>
          <a:stretch/>
        </p:blipFill>
        <p:spPr>
          <a:xfrm>
            <a:off x="357957" y="1013254"/>
            <a:ext cx="11834043" cy="5844745"/>
          </a:xfrm>
        </p:spPr>
      </p:pic>
      <p:sp>
        <p:nvSpPr>
          <p:cNvPr id="4" name="Slide Number Placeholder 3">
            <a:extLst>
              <a:ext uri="{FF2B5EF4-FFF2-40B4-BE49-F238E27FC236}">
                <a16:creationId xmlns:a16="http://schemas.microsoft.com/office/drawing/2014/main" id="{30A8B63A-A2A6-512C-A532-9F49AD0D9CD3}"/>
              </a:ext>
            </a:extLst>
          </p:cNvPr>
          <p:cNvSpPr>
            <a:spLocks noGrp="1"/>
          </p:cNvSpPr>
          <p:nvPr>
            <p:ph type="sldNum" sz="quarter" idx="12"/>
          </p:nvPr>
        </p:nvSpPr>
        <p:spPr/>
        <p:txBody>
          <a:bodyPr/>
          <a:lstStyle/>
          <a:p>
            <a:fld id="{D9F085D5-EC86-4F6A-B501-C1359CB39116}" type="slidenum">
              <a:rPr lang="en-GB" smtClean="0"/>
              <a:t>20</a:t>
            </a:fld>
            <a:endParaRPr lang="en-GB"/>
          </a:p>
        </p:txBody>
      </p:sp>
    </p:spTree>
    <p:extLst>
      <p:ext uri="{BB962C8B-B14F-4D97-AF65-F5344CB8AC3E}">
        <p14:creationId xmlns:p14="http://schemas.microsoft.com/office/powerpoint/2010/main" val="327009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9721C-ADC3-2649-F2F7-B9D7915669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6D902-9519-C6B7-537B-3D90119C6A66}"/>
              </a:ext>
            </a:extLst>
          </p:cNvPr>
          <p:cNvSpPr>
            <a:spLocks noGrp="1"/>
          </p:cNvSpPr>
          <p:nvPr>
            <p:ph type="title"/>
          </p:nvPr>
        </p:nvSpPr>
        <p:spPr>
          <a:xfrm>
            <a:off x="803475" y="259495"/>
            <a:ext cx="10515600" cy="1325563"/>
          </a:xfrm>
        </p:spPr>
        <p:txBody>
          <a:bodyPr/>
          <a:lstStyle/>
          <a:p>
            <a:r>
              <a:rPr lang="en-US" dirty="0">
                <a:solidFill>
                  <a:schemeClr val="bg1"/>
                </a:solidFill>
              </a:rPr>
              <a:t>Wh</a:t>
            </a:r>
            <a:r>
              <a:rPr lang="en-US" dirty="0"/>
              <a:t>o owns the debt held by the public?</a:t>
            </a:r>
            <a:br>
              <a:rPr lang="en-US" dirty="0"/>
            </a:br>
            <a:r>
              <a:rPr lang="en-US" dirty="0"/>
              <a:t>	</a:t>
            </a:r>
            <a:r>
              <a:rPr lang="en-US" u="sng" dirty="0"/>
              <a:t>Domestic</a:t>
            </a:r>
            <a:r>
              <a:rPr lang="en-US" dirty="0"/>
              <a:t> debt-holders:</a:t>
            </a:r>
          </a:p>
        </p:txBody>
      </p:sp>
      <p:pic>
        <p:nvPicPr>
          <p:cNvPr id="6" name="Content Placeholder 5" descr="A blue and white rectangle&#10;&#10;Description automatically generated">
            <a:extLst>
              <a:ext uri="{FF2B5EF4-FFF2-40B4-BE49-F238E27FC236}">
                <a16:creationId xmlns:a16="http://schemas.microsoft.com/office/drawing/2014/main" id="{03348055-4BE6-F8BF-E5CE-9C37C5C66799}"/>
              </a:ext>
            </a:extLst>
          </p:cNvPr>
          <p:cNvPicPr>
            <a:picLocks noGrp="1" noChangeAspect="1"/>
          </p:cNvPicPr>
          <p:nvPr>
            <p:ph idx="1"/>
          </p:nvPr>
        </p:nvPicPr>
        <p:blipFill>
          <a:blip r:embed="rId2"/>
          <a:stretch>
            <a:fillRect/>
          </a:stretch>
        </p:blipFill>
        <p:spPr>
          <a:xfrm>
            <a:off x="25405" y="1841158"/>
            <a:ext cx="12121604" cy="3632886"/>
          </a:xfrm>
        </p:spPr>
      </p:pic>
      <p:sp>
        <p:nvSpPr>
          <p:cNvPr id="4" name="Slide Number Placeholder 3">
            <a:extLst>
              <a:ext uri="{FF2B5EF4-FFF2-40B4-BE49-F238E27FC236}">
                <a16:creationId xmlns:a16="http://schemas.microsoft.com/office/drawing/2014/main" id="{1B193C0B-628B-B929-181E-2B1B045D72AE}"/>
              </a:ext>
            </a:extLst>
          </p:cNvPr>
          <p:cNvSpPr>
            <a:spLocks noGrp="1"/>
          </p:cNvSpPr>
          <p:nvPr>
            <p:ph type="sldNum" sz="quarter" idx="12"/>
          </p:nvPr>
        </p:nvSpPr>
        <p:spPr/>
        <p:txBody>
          <a:bodyPr/>
          <a:lstStyle/>
          <a:p>
            <a:fld id="{D9F085D5-EC86-4F6A-B501-C1359CB39116}" type="slidenum">
              <a:rPr lang="en-GB" smtClean="0"/>
              <a:t>21</a:t>
            </a:fld>
            <a:endParaRPr lang="en-GB"/>
          </a:p>
        </p:txBody>
      </p:sp>
    </p:spTree>
    <p:extLst>
      <p:ext uri="{BB962C8B-B14F-4D97-AF65-F5344CB8AC3E}">
        <p14:creationId xmlns:p14="http://schemas.microsoft.com/office/powerpoint/2010/main" val="54553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C2EC3-11A9-FB33-970C-799AE41E28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57BD3-6B28-E7DE-404E-6037AC8FDE78}"/>
              </a:ext>
            </a:extLst>
          </p:cNvPr>
          <p:cNvSpPr>
            <a:spLocks noGrp="1"/>
          </p:cNvSpPr>
          <p:nvPr>
            <p:ph type="title"/>
          </p:nvPr>
        </p:nvSpPr>
        <p:spPr>
          <a:xfrm>
            <a:off x="803475" y="0"/>
            <a:ext cx="10515600" cy="1325563"/>
          </a:xfrm>
        </p:spPr>
        <p:txBody>
          <a:bodyPr/>
          <a:lstStyle/>
          <a:p>
            <a:r>
              <a:rPr lang="en-US" dirty="0">
                <a:solidFill>
                  <a:schemeClr val="bg1"/>
                </a:solidFill>
              </a:rPr>
              <a:t>Wh</a:t>
            </a:r>
            <a:r>
              <a:rPr lang="en-US" dirty="0"/>
              <a:t>o owns the debt held by the public?</a:t>
            </a:r>
          </a:p>
        </p:txBody>
      </p:sp>
      <p:pic>
        <p:nvPicPr>
          <p:cNvPr id="6" name="Content Placeholder 5" descr="A blue pie chart with a number of percentages&#10;&#10;Description automatically generated">
            <a:extLst>
              <a:ext uri="{FF2B5EF4-FFF2-40B4-BE49-F238E27FC236}">
                <a16:creationId xmlns:a16="http://schemas.microsoft.com/office/drawing/2014/main" id="{A93953AC-BC33-AFA0-212E-1D9A1C8A5B05}"/>
              </a:ext>
            </a:extLst>
          </p:cNvPr>
          <p:cNvPicPr>
            <a:picLocks noGrp="1" noChangeAspect="1"/>
          </p:cNvPicPr>
          <p:nvPr>
            <p:ph idx="1"/>
          </p:nvPr>
        </p:nvPicPr>
        <p:blipFill>
          <a:blip r:embed="rId3"/>
          <a:stretch>
            <a:fillRect/>
          </a:stretch>
        </p:blipFill>
        <p:spPr>
          <a:xfrm>
            <a:off x="6531" y="1327815"/>
            <a:ext cx="12162381" cy="4541648"/>
          </a:xfrm>
        </p:spPr>
      </p:pic>
      <p:sp>
        <p:nvSpPr>
          <p:cNvPr id="4" name="Slide Number Placeholder 3">
            <a:extLst>
              <a:ext uri="{FF2B5EF4-FFF2-40B4-BE49-F238E27FC236}">
                <a16:creationId xmlns:a16="http://schemas.microsoft.com/office/drawing/2014/main" id="{BCF86D48-5F3C-7B3C-7A9C-C27F1A423189}"/>
              </a:ext>
            </a:extLst>
          </p:cNvPr>
          <p:cNvSpPr>
            <a:spLocks noGrp="1"/>
          </p:cNvSpPr>
          <p:nvPr>
            <p:ph type="sldNum" sz="quarter" idx="12"/>
          </p:nvPr>
        </p:nvSpPr>
        <p:spPr/>
        <p:txBody>
          <a:bodyPr/>
          <a:lstStyle/>
          <a:p>
            <a:fld id="{D9F085D5-EC86-4F6A-B501-C1359CB39116}" type="slidenum">
              <a:rPr lang="en-GB" smtClean="0"/>
              <a:t>22</a:t>
            </a:fld>
            <a:endParaRPr lang="en-GB"/>
          </a:p>
        </p:txBody>
      </p:sp>
      <p:sp>
        <p:nvSpPr>
          <p:cNvPr id="7" name="TextBox 6">
            <a:extLst>
              <a:ext uri="{FF2B5EF4-FFF2-40B4-BE49-F238E27FC236}">
                <a16:creationId xmlns:a16="http://schemas.microsoft.com/office/drawing/2014/main" id="{38DC6CAE-DA3B-B073-0595-DCD785FC0BCE}"/>
              </a:ext>
            </a:extLst>
          </p:cNvPr>
          <p:cNvSpPr txBox="1"/>
          <p:nvPr/>
        </p:nvSpPr>
        <p:spPr>
          <a:xfrm>
            <a:off x="23089" y="5566410"/>
            <a:ext cx="11295986" cy="369332"/>
          </a:xfrm>
          <a:prstGeom prst="rect">
            <a:avLst/>
          </a:prstGeom>
          <a:noFill/>
        </p:spPr>
        <p:txBody>
          <a:bodyPr wrap="square" rtlCol="0">
            <a:spAutoFit/>
          </a:bodyPr>
          <a:lstStyle/>
          <a:p>
            <a:r>
              <a:rPr lang="en-US" dirty="0"/>
              <a:t>Foreign Owned:    $14 billion								    $7.9 trillion</a:t>
            </a:r>
          </a:p>
        </p:txBody>
      </p:sp>
    </p:spTree>
    <p:extLst>
      <p:ext uri="{BB962C8B-B14F-4D97-AF65-F5344CB8AC3E}">
        <p14:creationId xmlns:p14="http://schemas.microsoft.com/office/powerpoint/2010/main" val="3883471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F742D-D0CB-6E4C-A7E0-0EF6CAAD4D86}"/>
              </a:ext>
            </a:extLst>
          </p:cNvPr>
          <p:cNvSpPr>
            <a:spLocks noGrp="1"/>
          </p:cNvSpPr>
          <p:nvPr>
            <p:ph type="title"/>
          </p:nvPr>
        </p:nvSpPr>
        <p:spPr>
          <a:xfrm>
            <a:off x="800100" y="0"/>
            <a:ext cx="10515600" cy="1799098"/>
          </a:xfrm>
        </p:spPr>
        <p:txBody>
          <a:bodyPr/>
          <a:lstStyle/>
          <a:p>
            <a:r>
              <a:rPr lang="en-US" dirty="0">
                <a:solidFill>
                  <a:schemeClr val="bg1"/>
                </a:solidFill>
              </a:rPr>
              <a:t>Wh</a:t>
            </a:r>
            <a:r>
              <a:rPr lang="en-US" dirty="0"/>
              <a:t>o owns the debt held by the public?</a:t>
            </a:r>
            <a:br>
              <a:rPr lang="en-US" dirty="0"/>
            </a:br>
            <a:r>
              <a:rPr lang="en-US" dirty="0"/>
              <a:t>	</a:t>
            </a:r>
            <a:r>
              <a:rPr lang="en-US" u="sng" dirty="0"/>
              <a:t>Foreign</a:t>
            </a:r>
            <a:r>
              <a:rPr lang="en-US" dirty="0"/>
              <a:t> debt-holders:</a:t>
            </a:r>
          </a:p>
        </p:txBody>
      </p:sp>
      <p:sp>
        <p:nvSpPr>
          <p:cNvPr id="4" name="Slide Number Placeholder 3">
            <a:extLst>
              <a:ext uri="{FF2B5EF4-FFF2-40B4-BE49-F238E27FC236}">
                <a16:creationId xmlns:a16="http://schemas.microsoft.com/office/drawing/2014/main" id="{9D22E5D7-BB37-8C4A-8DEF-6138F96E97A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D5EB9CFB-3A99-B24C-6895-1F7EA95068B1}"/>
              </a:ext>
            </a:extLst>
          </p:cNvPr>
          <p:cNvPicPr>
            <a:picLocks noChangeAspect="1"/>
          </p:cNvPicPr>
          <p:nvPr/>
        </p:nvPicPr>
        <p:blipFill>
          <a:blip r:embed="rId3"/>
          <a:srcRect/>
          <a:stretch/>
        </p:blipFill>
        <p:spPr>
          <a:xfrm>
            <a:off x="1188454" y="1611004"/>
            <a:ext cx="9294490" cy="4619222"/>
          </a:xfrm>
          <a:prstGeom prst="rect">
            <a:avLst/>
          </a:prstGeom>
        </p:spPr>
      </p:pic>
      <p:sp>
        <p:nvSpPr>
          <p:cNvPr id="8" name="TextBox 7">
            <a:extLst>
              <a:ext uri="{FF2B5EF4-FFF2-40B4-BE49-F238E27FC236}">
                <a16:creationId xmlns:a16="http://schemas.microsoft.com/office/drawing/2014/main" id="{4864DFD0-B4E5-6126-CAF4-E85E996E43AE}"/>
              </a:ext>
            </a:extLst>
          </p:cNvPr>
          <p:cNvSpPr txBox="1"/>
          <p:nvPr/>
        </p:nvSpPr>
        <p:spPr>
          <a:xfrm>
            <a:off x="7029491" y="5521803"/>
            <a:ext cx="244567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Billions of U.S. Dollars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Calibri"/>
              </a:rPr>
              <a:t>April 2024</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CB67658F-5253-6B04-7975-06FD5F268F5D}"/>
              </a:ext>
            </a:extLst>
          </p:cNvPr>
          <p:cNvSpPr txBox="1"/>
          <p:nvPr/>
        </p:nvSpPr>
        <p:spPr>
          <a:xfrm>
            <a:off x="5454127" y="6498278"/>
            <a:ext cx="61458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https://</a:t>
            </a:r>
            <a:r>
              <a:rPr kumimoji="0" lang="en-US" sz="1200" b="0" i="0" u="none" strike="noStrike" kern="1200" cap="none" spc="0" normalizeH="0" baseline="0" noProof="0" dirty="0" err="1">
                <a:ln>
                  <a:noFill/>
                </a:ln>
                <a:solidFill>
                  <a:prstClr val="black"/>
                </a:solidFill>
                <a:effectLst/>
                <a:uLnTx/>
                <a:uFillTx/>
                <a:latin typeface="Calibri"/>
                <a:ea typeface="+mn-ea"/>
                <a:cs typeface="+mn-cs"/>
              </a:rPr>
              <a:t>www.statista.com</a:t>
            </a:r>
            <a:r>
              <a:rPr kumimoji="0" lang="en-US" sz="1200" b="0" i="0" u="none" strike="noStrike" kern="1200" cap="none" spc="0" normalizeH="0" baseline="0" noProof="0" dirty="0">
                <a:ln>
                  <a:noFill/>
                </a:ln>
                <a:solidFill>
                  <a:prstClr val="black"/>
                </a:solidFill>
                <a:effectLst/>
                <a:uLnTx/>
                <a:uFillTx/>
                <a:latin typeface="Calibri"/>
                <a:ea typeface="+mn-ea"/>
                <a:cs typeface="+mn-cs"/>
              </a:rPr>
              <a:t>/statistics/246420/major-foreign-holders-of-us-treasury-debt/</a:t>
            </a:r>
          </a:p>
        </p:txBody>
      </p:sp>
    </p:spTree>
    <p:extLst>
      <p:ext uri="{BB962C8B-B14F-4D97-AF65-F5344CB8AC3E}">
        <p14:creationId xmlns:p14="http://schemas.microsoft.com/office/powerpoint/2010/main" val="844299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B5AF6-52E9-4A03-A70C-11C11371DE6D}"/>
              </a:ext>
            </a:extLst>
          </p:cNvPr>
          <p:cNvSpPr>
            <a:spLocks noGrp="1"/>
          </p:cNvSpPr>
          <p:nvPr>
            <p:ph type="title"/>
          </p:nvPr>
        </p:nvSpPr>
        <p:spPr/>
        <p:txBody>
          <a:bodyPr/>
          <a:lstStyle/>
          <a:p>
            <a:r>
              <a:rPr lang="en-US" dirty="0">
                <a:solidFill>
                  <a:schemeClr val="bg1"/>
                </a:solidFill>
              </a:rPr>
              <a:t>Wh</a:t>
            </a:r>
            <a:r>
              <a:rPr lang="en-US" dirty="0">
                <a:solidFill>
                  <a:schemeClr val="accent5">
                    <a:lumMod val="50000"/>
                  </a:schemeClr>
                </a:solidFill>
              </a:rPr>
              <a:t>y Do Foreign Investors Buy US Treasuries?</a:t>
            </a:r>
            <a:endParaRPr lang="en-US" dirty="0">
              <a:solidFill>
                <a:schemeClr val="bg1"/>
              </a:solidFill>
            </a:endParaRPr>
          </a:p>
        </p:txBody>
      </p:sp>
      <p:sp>
        <p:nvSpPr>
          <p:cNvPr id="3" name="Content Placeholder 2">
            <a:extLst>
              <a:ext uri="{FF2B5EF4-FFF2-40B4-BE49-F238E27FC236}">
                <a16:creationId xmlns:a16="http://schemas.microsoft.com/office/drawing/2014/main" id="{FBA09AED-1629-4712-BA99-E990B5B22B11}"/>
              </a:ext>
            </a:extLst>
          </p:cNvPr>
          <p:cNvSpPr>
            <a:spLocks noGrp="1"/>
          </p:cNvSpPr>
          <p:nvPr>
            <p:ph idx="1"/>
          </p:nvPr>
        </p:nvSpPr>
        <p:spPr>
          <a:xfrm>
            <a:off x="838200" y="1338945"/>
            <a:ext cx="10515600" cy="4495798"/>
          </a:xfrm>
        </p:spPr>
        <p:txBody>
          <a:bodyPr>
            <a:normAutofit/>
          </a:bodyPr>
          <a:lstStyle/>
          <a:p>
            <a:pPr>
              <a:spcAft>
                <a:spcPts val="600"/>
              </a:spcAft>
            </a:pPr>
            <a:r>
              <a:rPr lang="en-US" dirty="0"/>
              <a:t>The US economy has a history of political and economic stability and of always repaying its debts.</a:t>
            </a:r>
          </a:p>
          <a:p>
            <a:pPr>
              <a:spcAft>
                <a:spcPts val="600"/>
              </a:spcAft>
            </a:pPr>
            <a:r>
              <a:rPr lang="en-US" dirty="0"/>
              <a:t>The dollar is the largest international reserve currency (59%)</a:t>
            </a:r>
          </a:p>
          <a:p>
            <a:pPr lvl="1"/>
            <a:r>
              <a:rPr lang="en-US" dirty="0"/>
              <a:t>Most trade transactions (</a:t>
            </a:r>
            <a:r>
              <a:rPr lang="en-US" i="1" dirty="0"/>
              <a:t>e.g.</a:t>
            </a:r>
            <a:r>
              <a:rPr lang="en-US" dirty="0"/>
              <a:t>, oil) are quoted in dollars (54%)</a:t>
            </a:r>
          </a:p>
          <a:p>
            <a:pPr lvl="1"/>
            <a:r>
              <a:rPr lang="en-US" dirty="0"/>
              <a:t>Foreign governments, companies, and citizens borrow in dollars (64%)</a:t>
            </a:r>
          </a:p>
          <a:p>
            <a:pPr lvl="1"/>
            <a:r>
              <a:rPr lang="en-US" dirty="0"/>
              <a:t>90% of currency exchange transactions involve the dollar on one side or the other</a:t>
            </a:r>
          </a:p>
          <a:p>
            <a:r>
              <a:rPr lang="en-US" dirty="0"/>
              <a:t>Market for U.S. Treasury securities is the deepest, most liquid capital market in the world.</a:t>
            </a:r>
          </a:p>
          <a:p>
            <a:pPr lvl="1"/>
            <a:endParaRPr lang="en-US" dirty="0"/>
          </a:p>
        </p:txBody>
      </p:sp>
      <p:sp>
        <p:nvSpPr>
          <p:cNvPr id="4" name="Slide Number Placeholder 3">
            <a:extLst>
              <a:ext uri="{FF2B5EF4-FFF2-40B4-BE49-F238E27FC236}">
                <a16:creationId xmlns:a16="http://schemas.microsoft.com/office/drawing/2014/main" id="{E00DAE5F-4177-4847-A763-056464C919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256572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FA618-A26D-A823-0E63-4191FD06B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7DBF1-918B-E8AC-181B-37E941D4C46E}"/>
              </a:ext>
            </a:extLst>
          </p:cNvPr>
          <p:cNvSpPr>
            <a:spLocks noGrp="1"/>
          </p:cNvSpPr>
          <p:nvPr>
            <p:ph type="title"/>
          </p:nvPr>
        </p:nvSpPr>
        <p:spPr>
          <a:xfrm>
            <a:off x="789711" y="13855"/>
            <a:ext cx="10619509" cy="1325563"/>
          </a:xfrm>
        </p:spPr>
        <p:txBody>
          <a:bodyPr/>
          <a:lstStyle/>
          <a:p>
            <a:r>
              <a:rPr lang="en-US" dirty="0">
                <a:solidFill>
                  <a:schemeClr val="bg1"/>
                </a:solidFill>
              </a:rPr>
              <a:t>Thr</a:t>
            </a:r>
            <a:r>
              <a:rPr lang="en-US" dirty="0"/>
              <a:t>ee Major Questions:</a:t>
            </a:r>
          </a:p>
        </p:txBody>
      </p:sp>
      <p:sp>
        <p:nvSpPr>
          <p:cNvPr id="3" name="Content Placeholder 2">
            <a:extLst>
              <a:ext uri="{FF2B5EF4-FFF2-40B4-BE49-F238E27FC236}">
                <a16:creationId xmlns:a16="http://schemas.microsoft.com/office/drawing/2014/main" id="{B2609E25-E609-C641-BA09-A4F79535BCB5}"/>
              </a:ext>
            </a:extLst>
          </p:cNvPr>
          <p:cNvSpPr>
            <a:spLocks noGrp="1"/>
          </p:cNvSpPr>
          <p:nvPr>
            <p:ph idx="1"/>
          </p:nvPr>
        </p:nvSpPr>
        <p:spPr>
          <a:xfrm>
            <a:off x="1136583" y="1325563"/>
            <a:ext cx="10515600" cy="4351338"/>
          </a:xfrm>
        </p:spPr>
        <p:txBody>
          <a:bodyPr>
            <a:normAutofit/>
          </a:bodyPr>
          <a:lstStyle/>
          <a:p>
            <a:r>
              <a:rPr lang="en-US" sz="3600" dirty="0"/>
              <a:t>What economic effects do deficits have?</a:t>
            </a:r>
          </a:p>
          <a:p>
            <a:endParaRPr lang="en-US" sz="2400" dirty="0"/>
          </a:p>
          <a:p>
            <a:r>
              <a:rPr lang="en-US" sz="3600" dirty="0"/>
              <a:t>Why is it so hard to reduce the deficit?</a:t>
            </a:r>
          </a:p>
          <a:p>
            <a:endParaRPr lang="en-US" sz="2000" dirty="0"/>
          </a:p>
          <a:p>
            <a:r>
              <a:rPr lang="en-US" sz="3600" dirty="0"/>
              <a:t>What could happen if our debt continues to increase?</a:t>
            </a:r>
          </a:p>
        </p:txBody>
      </p:sp>
      <p:sp>
        <p:nvSpPr>
          <p:cNvPr id="4" name="Slide Number Placeholder 3">
            <a:extLst>
              <a:ext uri="{FF2B5EF4-FFF2-40B4-BE49-F238E27FC236}">
                <a16:creationId xmlns:a16="http://schemas.microsoft.com/office/drawing/2014/main" id="{0686EDC8-5EE5-393E-51FD-204C6B43DC55}"/>
              </a:ext>
            </a:extLst>
          </p:cNvPr>
          <p:cNvSpPr>
            <a:spLocks noGrp="1"/>
          </p:cNvSpPr>
          <p:nvPr>
            <p:ph type="sldNum" sz="quarter" idx="12"/>
          </p:nvPr>
        </p:nvSpPr>
        <p:spPr/>
        <p:txBody>
          <a:bodyPr/>
          <a:lstStyle/>
          <a:p>
            <a:fld id="{D9F085D5-EC86-4F6A-B501-C1359CB39116}" type="slidenum">
              <a:rPr lang="en-GB" smtClean="0"/>
              <a:t>25</a:t>
            </a:fld>
            <a:endParaRPr lang="en-GB"/>
          </a:p>
        </p:txBody>
      </p:sp>
    </p:spTree>
    <p:extLst>
      <p:ext uri="{BB962C8B-B14F-4D97-AF65-F5344CB8AC3E}">
        <p14:creationId xmlns:p14="http://schemas.microsoft.com/office/powerpoint/2010/main" val="2740069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687" y="0"/>
            <a:ext cx="10515600" cy="1325563"/>
          </a:xfrm>
        </p:spPr>
        <p:txBody>
          <a:bodyPr/>
          <a:lstStyle/>
          <a:p>
            <a:r>
              <a:rPr lang="en-US" dirty="0">
                <a:solidFill>
                  <a:srgbClr val="FFFFFF"/>
                </a:solidFill>
              </a:rPr>
              <a:t>Not </a:t>
            </a:r>
            <a:r>
              <a:rPr lang="en-US" dirty="0">
                <a:solidFill>
                  <a:schemeClr val="accent5">
                    <a:lumMod val="50000"/>
                  </a:schemeClr>
                </a:solidFill>
              </a:rPr>
              <a:t>All Debt Is Created Equal </a:t>
            </a:r>
            <a:endParaRPr lang="en-US" dirty="0"/>
          </a:p>
        </p:txBody>
      </p:sp>
      <p:sp>
        <p:nvSpPr>
          <p:cNvPr id="3" name="Content Placeholder 2"/>
          <p:cNvSpPr>
            <a:spLocks noGrp="1"/>
          </p:cNvSpPr>
          <p:nvPr>
            <p:ph idx="1"/>
          </p:nvPr>
        </p:nvSpPr>
        <p:spPr/>
        <p:txBody>
          <a:bodyPr>
            <a:normAutofit/>
          </a:bodyPr>
          <a:lstStyle/>
          <a:p>
            <a:r>
              <a:rPr lang="en-US" dirty="0"/>
              <a:t>Intragovernmental debt is (important) bookkeeping, but this debt does not affect capital markets.</a:t>
            </a:r>
          </a:p>
          <a:p>
            <a:pPr marL="0" indent="0">
              <a:buNone/>
            </a:pPr>
            <a:endParaRPr lang="en-US" sz="1000" dirty="0"/>
          </a:p>
          <a:p>
            <a:r>
              <a:rPr lang="en-US" dirty="0"/>
              <a:t>Debt held by the public can reduce the availability of investment funds to other borrowers.</a:t>
            </a:r>
          </a:p>
          <a:p>
            <a:pPr lvl="1"/>
            <a:r>
              <a:rPr lang="en-US" dirty="0"/>
              <a:t>Often referred to as “crowding out” private investment</a:t>
            </a:r>
          </a:p>
          <a:p>
            <a:pPr lvl="1"/>
            <a:r>
              <a:rPr lang="en-US" dirty="0"/>
              <a:t>May also increase interest rates for in capital markets</a:t>
            </a:r>
          </a:p>
          <a:p>
            <a:pPr marL="457200" lvl="1" indent="0">
              <a:buNone/>
            </a:pPr>
            <a:endParaRPr lang="en-US" sz="1000" dirty="0"/>
          </a:p>
          <a:p>
            <a:pPr marL="0" indent="0">
              <a:buNone/>
            </a:pPr>
            <a:r>
              <a:rPr lang="en-US" dirty="0">
                <a:sym typeface="Wingdings" panose="05000000000000000000" pitchFamily="2" charset="2"/>
              </a:rPr>
              <a:t></a:t>
            </a:r>
            <a:r>
              <a:rPr lang="en-US" dirty="0"/>
              <a:t>Most analyses of debt focus on federal debt held by the public.</a:t>
            </a:r>
          </a:p>
          <a:p>
            <a:pPr marL="1371600" lvl="3"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9506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1C220-1BC7-7BCE-33E4-0FB657FD6F8E}"/>
              </a:ext>
            </a:extLst>
          </p:cNvPr>
          <p:cNvSpPr>
            <a:spLocks noGrp="1"/>
          </p:cNvSpPr>
          <p:nvPr>
            <p:ph type="title"/>
          </p:nvPr>
        </p:nvSpPr>
        <p:spPr/>
        <p:txBody>
          <a:bodyPr/>
          <a:lstStyle/>
          <a:p>
            <a:r>
              <a:rPr lang="en-US" dirty="0">
                <a:solidFill>
                  <a:schemeClr val="bg1"/>
                </a:solidFill>
              </a:rPr>
              <a:t>Eco</a:t>
            </a:r>
            <a:r>
              <a:rPr lang="en-US" dirty="0"/>
              <a:t>nomic effects of deficits</a:t>
            </a:r>
          </a:p>
        </p:txBody>
      </p:sp>
      <p:sp>
        <p:nvSpPr>
          <p:cNvPr id="3" name="Content Placeholder 2">
            <a:extLst>
              <a:ext uri="{FF2B5EF4-FFF2-40B4-BE49-F238E27FC236}">
                <a16:creationId xmlns:a16="http://schemas.microsoft.com/office/drawing/2014/main" id="{E84017BF-4789-ED23-8456-8B16D8820906}"/>
              </a:ext>
            </a:extLst>
          </p:cNvPr>
          <p:cNvSpPr>
            <a:spLocks noGrp="1"/>
          </p:cNvSpPr>
          <p:nvPr>
            <p:ph idx="1"/>
          </p:nvPr>
        </p:nvSpPr>
        <p:spPr>
          <a:xfrm>
            <a:off x="838200" y="1570730"/>
            <a:ext cx="10515600" cy="3744220"/>
          </a:xfrm>
        </p:spPr>
        <p:txBody>
          <a:bodyPr>
            <a:normAutofit/>
          </a:bodyPr>
          <a:lstStyle/>
          <a:p>
            <a:r>
              <a:rPr lang="en-US" dirty="0"/>
              <a:t>No evidence of either crowding out or of higher interest rates</a:t>
            </a:r>
          </a:p>
          <a:p>
            <a:pPr lvl="1"/>
            <a:r>
              <a:rPr lang="en-US" dirty="0"/>
              <a:t>Significant inflows of funds from other countries is probably why these haven’t happened</a:t>
            </a:r>
          </a:p>
          <a:p>
            <a:pPr lvl="1"/>
            <a:endParaRPr lang="en-US" dirty="0"/>
          </a:p>
          <a:p>
            <a:r>
              <a:rPr lang="en-US" dirty="0"/>
              <a:t>More foreign ownership means money leaves the country as interest is paid to foreign debt-holders</a:t>
            </a:r>
          </a:p>
        </p:txBody>
      </p:sp>
      <p:sp>
        <p:nvSpPr>
          <p:cNvPr id="4" name="Slide Number Placeholder 3">
            <a:extLst>
              <a:ext uri="{FF2B5EF4-FFF2-40B4-BE49-F238E27FC236}">
                <a16:creationId xmlns:a16="http://schemas.microsoft.com/office/drawing/2014/main" id="{4D82FE89-4637-C0E9-4209-A77B02718F0C}"/>
              </a:ext>
            </a:extLst>
          </p:cNvPr>
          <p:cNvSpPr>
            <a:spLocks noGrp="1"/>
          </p:cNvSpPr>
          <p:nvPr>
            <p:ph type="sldNum" sz="quarter" idx="12"/>
          </p:nvPr>
        </p:nvSpPr>
        <p:spPr/>
        <p:txBody>
          <a:bodyPr/>
          <a:lstStyle/>
          <a:p>
            <a:fld id="{D9F085D5-EC86-4F6A-B501-C1359CB39116}" type="slidenum">
              <a:rPr lang="en-GB" smtClean="0"/>
              <a:t>27</a:t>
            </a:fld>
            <a:endParaRPr lang="en-GB"/>
          </a:p>
        </p:txBody>
      </p:sp>
    </p:spTree>
    <p:extLst>
      <p:ext uri="{BB962C8B-B14F-4D97-AF65-F5344CB8AC3E}">
        <p14:creationId xmlns:p14="http://schemas.microsoft.com/office/powerpoint/2010/main" val="89435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187D-18A2-5196-A9F4-A84A12EC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E477A0-5390-784B-7481-998D07BD8B75}"/>
              </a:ext>
            </a:extLst>
          </p:cNvPr>
          <p:cNvSpPr>
            <a:spLocks noGrp="1"/>
          </p:cNvSpPr>
          <p:nvPr>
            <p:ph type="title"/>
          </p:nvPr>
        </p:nvSpPr>
        <p:spPr>
          <a:xfrm>
            <a:off x="789711" y="13855"/>
            <a:ext cx="10619509" cy="1325563"/>
          </a:xfrm>
        </p:spPr>
        <p:txBody>
          <a:bodyPr/>
          <a:lstStyle/>
          <a:p>
            <a:r>
              <a:rPr lang="en-US" dirty="0">
                <a:solidFill>
                  <a:schemeClr val="bg1"/>
                </a:solidFill>
              </a:rPr>
              <a:t>Thr</a:t>
            </a:r>
            <a:r>
              <a:rPr lang="en-US" dirty="0"/>
              <a:t>ee Major Questions:</a:t>
            </a:r>
          </a:p>
        </p:txBody>
      </p:sp>
      <p:sp>
        <p:nvSpPr>
          <p:cNvPr id="3" name="Content Placeholder 2">
            <a:extLst>
              <a:ext uri="{FF2B5EF4-FFF2-40B4-BE49-F238E27FC236}">
                <a16:creationId xmlns:a16="http://schemas.microsoft.com/office/drawing/2014/main" id="{8B21C6BA-48C0-30DC-3F31-1DC81D44143B}"/>
              </a:ext>
            </a:extLst>
          </p:cNvPr>
          <p:cNvSpPr>
            <a:spLocks noGrp="1"/>
          </p:cNvSpPr>
          <p:nvPr>
            <p:ph idx="1"/>
          </p:nvPr>
        </p:nvSpPr>
        <p:spPr>
          <a:xfrm>
            <a:off x="1136583" y="1325563"/>
            <a:ext cx="10515600" cy="4351338"/>
          </a:xfrm>
        </p:spPr>
        <p:txBody>
          <a:bodyPr>
            <a:normAutofit/>
          </a:bodyPr>
          <a:lstStyle/>
          <a:p>
            <a:r>
              <a:rPr lang="en-US" sz="3600" dirty="0">
                <a:solidFill>
                  <a:schemeClr val="accent1">
                    <a:lumMod val="40000"/>
                    <a:lumOff val="60000"/>
                  </a:schemeClr>
                </a:solidFill>
              </a:rPr>
              <a:t>What economic effects do deficits have?</a:t>
            </a:r>
          </a:p>
          <a:p>
            <a:endParaRPr lang="en-US" sz="2400" dirty="0"/>
          </a:p>
          <a:p>
            <a:r>
              <a:rPr lang="en-US" sz="3600" dirty="0"/>
              <a:t>Why is it so hard to reduce the deficit?</a:t>
            </a:r>
          </a:p>
          <a:p>
            <a:endParaRPr lang="en-US" sz="2000" dirty="0"/>
          </a:p>
          <a:p>
            <a:r>
              <a:rPr lang="en-US" sz="3600" dirty="0">
                <a:solidFill>
                  <a:schemeClr val="accent1">
                    <a:lumMod val="40000"/>
                    <a:lumOff val="60000"/>
                  </a:schemeClr>
                </a:solidFill>
              </a:rPr>
              <a:t>What could happen if our debt continues to increase?</a:t>
            </a:r>
          </a:p>
        </p:txBody>
      </p:sp>
      <p:sp>
        <p:nvSpPr>
          <p:cNvPr id="4" name="Slide Number Placeholder 3">
            <a:extLst>
              <a:ext uri="{FF2B5EF4-FFF2-40B4-BE49-F238E27FC236}">
                <a16:creationId xmlns:a16="http://schemas.microsoft.com/office/drawing/2014/main" id="{090D7E90-7713-8DA0-C69F-3668E62271A3}"/>
              </a:ext>
            </a:extLst>
          </p:cNvPr>
          <p:cNvSpPr>
            <a:spLocks noGrp="1"/>
          </p:cNvSpPr>
          <p:nvPr>
            <p:ph type="sldNum" sz="quarter" idx="12"/>
          </p:nvPr>
        </p:nvSpPr>
        <p:spPr/>
        <p:txBody>
          <a:bodyPr/>
          <a:lstStyle/>
          <a:p>
            <a:fld id="{D9F085D5-EC86-4F6A-B501-C1359CB39116}" type="slidenum">
              <a:rPr lang="en-GB" smtClean="0"/>
              <a:t>28</a:t>
            </a:fld>
            <a:endParaRPr lang="en-GB"/>
          </a:p>
        </p:txBody>
      </p:sp>
    </p:spTree>
    <p:extLst>
      <p:ext uri="{BB962C8B-B14F-4D97-AF65-F5344CB8AC3E}">
        <p14:creationId xmlns:p14="http://schemas.microsoft.com/office/powerpoint/2010/main" val="38941348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E2E22-A54C-8749-8B66-1F6A5D34BE59}"/>
              </a:ext>
            </a:extLst>
          </p:cNvPr>
          <p:cNvSpPr>
            <a:spLocks noGrp="1"/>
          </p:cNvSpPr>
          <p:nvPr>
            <p:ph type="title"/>
          </p:nvPr>
        </p:nvSpPr>
        <p:spPr>
          <a:xfrm>
            <a:off x="762000" y="0"/>
            <a:ext cx="10515600" cy="1325563"/>
          </a:xfrm>
        </p:spPr>
        <p:txBody>
          <a:bodyPr/>
          <a:lstStyle/>
          <a:p>
            <a:r>
              <a:rPr lang="en-US" dirty="0">
                <a:solidFill>
                  <a:schemeClr val="bg1"/>
                </a:solidFill>
              </a:rPr>
              <a:t>202</a:t>
            </a:r>
            <a:r>
              <a:rPr lang="en-US" dirty="0"/>
              <a:t>5</a:t>
            </a:r>
            <a:r>
              <a:rPr lang="en-US" dirty="0">
                <a:solidFill>
                  <a:schemeClr val="bg1"/>
                </a:solidFill>
              </a:rPr>
              <a:t> </a:t>
            </a:r>
            <a:r>
              <a:rPr lang="en-US" dirty="0"/>
              <a:t>US Government Budget Summary (billions)</a:t>
            </a:r>
          </a:p>
        </p:txBody>
      </p:sp>
      <p:sp>
        <p:nvSpPr>
          <p:cNvPr id="4" name="Slide Number Placeholder 3">
            <a:extLst>
              <a:ext uri="{FF2B5EF4-FFF2-40B4-BE49-F238E27FC236}">
                <a16:creationId xmlns:a16="http://schemas.microsoft.com/office/drawing/2014/main" id="{839DB3FD-6BBC-D04C-8BBD-ECD9059FED54}"/>
              </a:ext>
            </a:extLst>
          </p:cNvPr>
          <p:cNvSpPr>
            <a:spLocks noGrp="1"/>
          </p:cNvSpPr>
          <p:nvPr>
            <p:ph type="sldNum" sz="quarter" idx="12"/>
          </p:nvPr>
        </p:nvSpPr>
        <p:spPr>
          <a:xfrm>
            <a:off x="9101301" y="5801601"/>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133D7269-48A0-6445-8337-3B0AB62613FA}"/>
              </a:ext>
            </a:extLst>
          </p:cNvPr>
          <p:cNvSpPr txBox="1"/>
          <p:nvPr/>
        </p:nvSpPr>
        <p:spPr>
          <a:xfrm>
            <a:off x="8276209" y="6066130"/>
            <a:ext cx="281731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a:t>
            </a:r>
            <a:r>
              <a:rPr lang="en-US" sz="1200" dirty="0">
                <a:solidFill>
                  <a:prstClr val="black"/>
                </a:solidFill>
                <a:latin typeface="Calibri"/>
              </a:rPr>
              <a:t>CBO Feb, 2026 Budget Projections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47C86631-5787-B3CE-601F-DD95AD38E6C7}"/>
              </a:ext>
            </a:extLst>
          </p:cNvPr>
          <p:cNvSpPr/>
          <p:nvPr/>
        </p:nvSpPr>
        <p:spPr>
          <a:xfrm>
            <a:off x="5471094" y="1148637"/>
            <a:ext cx="5852160" cy="38989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13" name="Table 12">
            <a:extLst>
              <a:ext uri="{FF2B5EF4-FFF2-40B4-BE49-F238E27FC236}">
                <a16:creationId xmlns:a16="http://schemas.microsoft.com/office/drawing/2014/main" id="{E41B0DD8-621B-7004-BA78-CCCCD424A0F8}"/>
              </a:ext>
            </a:extLst>
          </p:cNvPr>
          <p:cNvGraphicFramePr>
            <a:graphicFrameLocks noGrp="1"/>
          </p:cNvGraphicFramePr>
          <p:nvPr>
            <p:extLst>
              <p:ext uri="{D42A27DB-BD31-4B8C-83A1-F6EECF244321}">
                <p14:modId xmlns:p14="http://schemas.microsoft.com/office/powerpoint/2010/main" val="80528398"/>
              </p:ext>
            </p:extLst>
          </p:nvPr>
        </p:nvGraphicFramePr>
        <p:xfrm>
          <a:off x="644539" y="1158719"/>
          <a:ext cx="10515600" cy="3627120"/>
        </p:xfrm>
        <a:graphic>
          <a:graphicData uri="http://schemas.openxmlformats.org/drawingml/2006/table">
            <a:tbl>
              <a:tblPr firstRow="1" bandRow="1">
                <a:tableStyleId>{5C22544A-7EE6-4342-B048-85BDC9FD1C3A}</a:tableStyleId>
              </a:tblPr>
              <a:tblGrid>
                <a:gridCol w="2601686">
                  <a:extLst>
                    <a:ext uri="{9D8B030D-6E8A-4147-A177-3AD203B41FA5}">
                      <a16:colId xmlns:a16="http://schemas.microsoft.com/office/drawing/2014/main" val="1340818955"/>
                    </a:ext>
                  </a:extLst>
                </a:gridCol>
                <a:gridCol w="2177143">
                  <a:extLst>
                    <a:ext uri="{9D8B030D-6E8A-4147-A177-3AD203B41FA5}">
                      <a16:colId xmlns:a16="http://schemas.microsoft.com/office/drawing/2014/main" val="1608040808"/>
                    </a:ext>
                  </a:extLst>
                </a:gridCol>
                <a:gridCol w="1103085">
                  <a:extLst>
                    <a:ext uri="{9D8B030D-6E8A-4147-A177-3AD203B41FA5}">
                      <a16:colId xmlns:a16="http://schemas.microsoft.com/office/drawing/2014/main" val="1525291220"/>
                    </a:ext>
                  </a:extLst>
                </a:gridCol>
                <a:gridCol w="2530566">
                  <a:extLst>
                    <a:ext uri="{9D8B030D-6E8A-4147-A177-3AD203B41FA5}">
                      <a16:colId xmlns:a16="http://schemas.microsoft.com/office/drawing/2014/main" val="594871950"/>
                    </a:ext>
                  </a:extLst>
                </a:gridCol>
                <a:gridCol w="2103120">
                  <a:extLst>
                    <a:ext uri="{9D8B030D-6E8A-4147-A177-3AD203B41FA5}">
                      <a16:colId xmlns:a16="http://schemas.microsoft.com/office/drawing/2014/main" val="4044408904"/>
                    </a:ext>
                  </a:extLst>
                </a:gridCol>
              </a:tblGrid>
              <a:tr h="370840">
                <a:tc>
                  <a:txBody>
                    <a:bodyPr/>
                    <a:lstStyle/>
                    <a:p>
                      <a:r>
                        <a:rPr lang="en-US" sz="2800" dirty="0"/>
                        <a:t>Revenue</a:t>
                      </a:r>
                    </a:p>
                  </a:txBody>
                  <a:tcPr/>
                </a:tc>
                <a:tc>
                  <a:txBody>
                    <a:bodyPr/>
                    <a:lstStyle/>
                    <a:p>
                      <a:pPr marL="0" algn="l" defTabSz="914400" rtl="0" eaLnBrk="1" latinLnBrk="0" hangingPunct="1"/>
                      <a:endParaRPr lang="en-US" sz="2800" dirty="0"/>
                    </a:p>
                  </a:txBody>
                  <a:tcPr/>
                </a:tc>
                <a:tc>
                  <a:txBody>
                    <a:bodyPr/>
                    <a:lstStyle/>
                    <a:p>
                      <a:endParaRPr lang="en-US" sz="2800"/>
                    </a:p>
                  </a:txBody>
                  <a:tcPr/>
                </a:tc>
                <a:tc>
                  <a:txBody>
                    <a:bodyPr/>
                    <a:lstStyle/>
                    <a:p>
                      <a:r>
                        <a:rPr lang="en-US" sz="2800" dirty="0"/>
                        <a:t>Outlays</a:t>
                      </a:r>
                    </a:p>
                  </a:txBody>
                  <a:tcPr/>
                </a:tc>
                <a:tc>
                  <a:txBody>
                    <a:bodyPr/>
                    <a:lstStyle/>
                    <a:p>
                      <a:pPr marL="0" algn="l" defTabSz="914400" rtl="0" eaLnBrk="1" latinLnBrk="0" hangingPunct="1"/>
                      <a:endParaRPr lang="en-US" sz="2800" dirty="0"/>
                    </a:p>
                  </a:txBody>
                  <a:tcPr/>
                </a:tc>
                <a:extLst>
                  <a:ext uri="{0D108BD9-81ED-4DB2-BD59-A6C34878D82A}">
                    <a16:rowId xmlns:a16="http://schemas.microsoft.com/office/drawing/2014/main" val="2633016298"/>
                  </a:ext>
                </a:extLst>
              </a:tr>
              <a:tr h="370840">
                <a:tc>
                  <a:txBody>
                    <a:bodyPr/>
                    <a:lstStyle/>
                    <a:p>
                      <a:r>
                        <a:rPr lang="en-US" sz="2800" dirty="0"/>
                        <a:t>Income Taxes</a:t>
                      </a:r>
                    </a:p>
                  </a:txBody>
                  <a:tcPr/>
                </a:tc>
                <a:tc>
                  <a:txBody>
                    <a:bodyPr/>
                    <a:lstStyle/>
                    <a:p>
                      <a:pPr algn="r"/>
                      <a:r>
                        <a:rPr lang="en-US" sz="2800" dirty="0"/>
                        <a:t>$2,656</a:t>
                      </a:r>
                    </a:p>
                  </a:txBody>
                  <a:tcPr/>
                </a:tc>
                <a:tc>
                  <a:txBody>
                    <a:bodyPr/>
                    <a:lstStyle/>
                    <a:p>
                      <a:endParaRPr lang="en-US" sz="2800" dirty="0"/>
                    </a:p>
                  </a:txBody>
                  <a:tcPr/>
                </a:tc>
                <a:tc>
                  <a:txBody>
                    <a:bodyPr/>
                    <a:lstStyle/>
                    <a:p>
                      <a:r>
                        <a:rPr lang="en-US" sz="2800" dirty="0"/>
                        <a:t>Mandatory</a:t>
                      </a:r>
                    </a:p>
                  </a:txBody>
                  <a:tcPr/>
                </a:tc>
                <a:tc>
                  <a:txBody>
                    <a:bodyPr/>
                    <a:lstStyle/>
                    <a:p>
                      <a:pPr algn="ctr"/>
                      <a:r>
                        <a:rPr lang="en-US" sz="2800" dirty="0"/>
                        <a:t>$4,168</a:t>
                      </a:r>
                    </a:p>
                  </a:txBody>
                  <a:tcPr/>
                </a:tc>
                <a:extLst>
                  <a:ext uri="{0D108BD9-81ED-4DB2-BD59-A6C34878D82A}">
                    <a16:rowId xmlns:a16="http://schemas.microsoft.com/office/drawing/2014/main" val="1631346331"/>
                  </a:ext>
                </a:extLst>
              </a:tr>
              <a:tr h="370840">
                <a:tc>
                  <a:txBody>
                    <a:bodyPr/>
                    <a:lstStyle/>
                    <a:p>
                      <a:r>
                        <a:rPr lang="en-US" sz="2800" dirty="0"/>
                        <a:t>Payroll Taxes</a:t>
                      </a:r>
                    </a:p>
                  </a:txBody>
                  <a:tcPr/>
                </a:tc>
                <a:tc>
                  <a:txBody>
                    <a:bodyPr/>
                    <a:lstStyle/>
                    <a:p>
                      <a:pPr algn="r"/>
                      <a:r>
                        <a:rPr lang="en-US" sz="2800" dirty="0"/>
                        <a:t>$1,748</a:t>
                      </a:r>
                    </a:p>
                  </a:txBody>
                  <a:tcPr/>
                </a:tc>
                <a:tc>
                  <a:txBody>
                    <a:bodyPr/>
                    <a:lstStyle/>
                    <a:p>
                      <a:endParaRPr lang="en-US" sz="2800" dirty="0"/>
                    </a:p>
                  </a:txBody>
                  <a:tcPr/>
                </a:tc>
                <a:tc>
                  <a:txBody>
                    <a:bodyPr/>
                    <a:lstStyle/>
                    <a:p>
                      <a:r>
                        <a:rPr lang="en-US" sz="2800" dirty="0"/>
                        <a:t>Discretionary</a:t>
                      </a:r>
                    </a:p>
                  </a:txBody>
                  <a:tcPr/>
                </a:tc>
                <a:tc>
                  <a:txBody>
                    <a:bodyPr/>
                    <a:lstStyle/>
                    <a:p>
                      <a:pPr algn="ctr"/>
                      <a:r>
                        <a:rPr lang="en-US" sz="2800" dirty="0"/>
                        <a:t>$1,872</a:t>
                      </a:r>
                    </a:p>
                  </a:txBody>
                  <a:tcPr/>
                </a:tc>
                <a:extLst>
                  <a:ext uri="{0D108BD9-81ED-4DB2-BD59-A6C34878D82A}">
                    <a16:rowId xmlns:a16="http://schemas.microsoft.com/office/drawing/2014/main" val="431293013"/>
                  </a:ext>
                </a:extLst>
              </a:tr>
              <a:tr h="370840">
                <a:tc>
                  <a:txBody>
                    <a:bodyPr/>
                    <a:lstStyle/>
                    <a:p>
                      <a:r>
                        <a:rPr lang="en-US" sz="2800" dirty="0"/>
                        <a:t>Corporate Taxes</a:t>
                      </a:r>
                    </a:p>
                  </a:txBody>
                  <a:tcPr/>
                </a:tc>
                <a:tc>
                  <a:txBody>
                    <a:bodyPr/>
                    <a:lstStyle/>
                    <a:p>
                      <a:pPr algn="r"/>
                      <a:r>
                        <a:rPr lang="en-US" sz="2800" dirty="0"/>
                        <a:t>$452</a:t>
                      </a:r>
                    </a:p>
                  </a:txBody>
                  <a:tcPr/>
                </a:tc>
                <a:tc>
                  <a:txBody>
                    <a:bodyPr/>
                    <a:lstStyle/>
                    <a:p>
                      <a:endParaRPr lang="en-US" sz="2800" dirty="0"/>
                    </a:p>
                  </a:txBody>
                  <a:tcPr/>
                </a:tc>
                <a:tc>
                  <a:txBody>
                    <a:bodyPr/>
                    <a:lstStyle/>
                    <a:p>
                      <a:r>
                        <a:rPr lang="en-US" sz="2800" dirty="0"/>
                        <a:t>Interest</a:t>
                      </a:r>
                    </a:p>
                  </a:txBody>
                  <a:tcPr/>
                </a:tc>
                <a:tc>
                  <a:txBody>
                    <a:bodyPr/>
                    <a:lstStyle/>
                    <a:p>
                      <a:pPr algn="ctr"/>
                      <a:r>
                        <a:rPr lang="en-US" sz="2800" dirty="0"/>
                        <a:t>    $970</a:t>
                      </a:r>
                    </a:p>
                  </a:txBody>
                  <a:tcPr/>
                </a:tc>
                <a:extLst>
                  <a:ext uri="{0D108BD9-81ED-4DB2-BD59-A6C34878D82A}">
                    <a16:rowId xmlns:a16="http://schemas.microsoft.com/office/drawing/2014/main" val="2119688532"/>
                  </a:ext>
                </a:extLst>
              </a:tr>
              <a:tr h="370840">
                <a:tc>
                  <a:txBody>
                    <a:bodyPr/>
                    <a:lstStyle/>
                    <a:p>
                      <a:r>
                        <a:rPr lang="en-US" sz="2800" dirty="0"/>
                        <a:t>Other</a:t>
                      </a:r>
                    </a:p>
                  </a:txBody>
                  <a:tcPr/>
                </a:tc>
                <a:tc>
                  <a:txBody>
                    <a:bodyPr/>
                    <a:lstStyle/>
                    <a:p>
                      <a:pPr algn="r"/>
                      <a:r>
                        <a:rPr lang="en-US" sz="2800" dirty="0"/>
                        <a:t>$378</a:t>
                      </a:r>
                    </a:p>
                  </a:txBody>
                  <a:tcPr/>
                </a:tc>
                <a:tc>
                  <a:txBody>
                    <a:bodyPr/>
                    <a:lstStyle/>
                    <a:p>
                      <a:endParaRPr lang="en-US" sz="2800" dirty="0"/>
                    </a:p>
                  </a:txBody>
                  <a:tcPr/>
                </a:tc>
                <a:tc>
                  <a:txBody>
                    <a:bodyPr/>
                    <a:lstStyle/>
                    <a:p>
                      <a:endParaRPr lang="en-US" sz="2800" dirty="0"/>
                    </a:p>
                  </a:txBody>
                  <a:tcPr/>
                </a:tc>
                <a:tc>
                  <a:txBody>
                    <a:bodyPr/>
                    <a:lstStyle/>
                    <a:p>
                      <a:pPr algn="ctr"/>
                      <a:endParaRPr lang="en-US" sz="2800" dirty="0"/>
                    </a:p>
                  </a:txBody>
                  <a:tcPr/>
                </a:tc>
                <a:extLst>
                  <a:ext uri="{0D108BD9-81ED-4DB2-BD59-A6C34878D82A}">
                    <a16:rowId xmlns:a16="http://schemas.microsoft.com/office/drawing/2014/main" val="3925267515"/>
                  </a:ext>
                </a:extLst>
              </a:tr>
              <a:tr h="370840">
                <a:tc>
                  <a:txBody>
                    <a:bodyPr/>
                    <a:lstStyle/>
                    <a:p>
                      <a:endParaRPr lang="en-US" sz="2800" dirty="0"/>
                    </a:p>
                  </a:txBody>
                  <a:tcPr/>
                </a:tc>
                <a:tc>
                  <a:txBody>
                    <a:bodyPr/>
                    <a:lstStyle/>
                    <a:p>
                      <a:pPr algn="r"/>
                      <a:endParaRPr lang="en-US" sz="2800" dirty="0"/>
                    </a:p>
                  </a:txBody>
                  <a:tcPr/>
                </a:tc>
                <a:tc>
                  <a:txBody>
                    <a:bodyPr/>
                    <a:lstStyle/>
                    <a:p>
                      <a:endParaRPr lang="en-US" sz="2800" dirty="0"/>
                    </a:p>
                  </a:txBody>
                  <a:tcPr/>
                </a:tc>
                <a:tc>
                  <a:txBody>
                    <a:bodyPr/>
                    <a:lstStyle/>
                    <a:p>
                      <a:endParaRPr lang="en-US" sz="2800" dirty="0"/>
                    </a:p>
                  </a:txBody>
                  <a:tcPr/>
                </a:tc>
                <a:tc>
                  <a:txBody>
                    <a:bodyPr/>
                    <a:lstStyle/>
                    <a:p>
                      <a:pPr algn="ctr"/>
                      <a:endParaRPr lang="en-US" sz="2800" dirty="0"/>
                    </a:p>
                  </a:txBody>
                  <a:tcPr/>
                </a:tc>
                <a:extLst>
                  <a:ext uri="{0D108BD9-81ED-4DB2-BD59-A6C34878D82A}">
                    <a16:rowId xmlns:a16="http://schemas.microsoft.com/office/drawing/2014/main" val="347518079"/>
                  </a:ext>
                </a:extLst>
              </a:tr>
              <a:tr h="370840">
                <a:tc>
                  <a:txBody>
                    <a:bodyPr/>
                    <a:lstStyle/>
                    <a:p>
                      <a:r>
                        <a:rPr lang="en-US" sz="2800" dirty="0"/>
                        <a:t>Total</a:t>
                      </a:r>
                    </a:p>
                  </a:txBody>
                  <a:tcPr/>
                </a:tc>
                <a:tc>
                  <a:txBody>
                    <a:bodyPr/>
                    <a:lstStyle/>
                    <a:p>
                      <a:pPr algn="r"/>
                      <a:r>
                        <a:rPr lang="en-US" sz="2800" dirty="0"/>
                        <a:t>$5,235</a:t>
                      </a:r>
                    </a:p>
                  </a:txBody>
                  <a:tcPr/>
                </a:tc>
                <a:tc>
                  <a:txBody>
                    <a:bodyPr/>
                    <a:lstStyle/>
                    <a:p>
                      <a:endParaRPr lang="en-US" sz="2800" dirty="0"/>
                    </a:p>
                  </a:txBody>
                  <a:tcPr/>
                </a:tc>
                <a:tc>
                  <a:txBody>
                    <a:bodyPr/>
                    <a:lstStyle/>
                    <a:p>
                      <a:r>
                        <a:rPr lang="en-US" sz="2800" dirty="0"/>
                        <a:t>Total</a:t>
                      </a:r>
                    </a:p>
                  </a:txBody>
                  <a:tcPr/>
                </a:tc>
                <a:tc>
                  <a:txBody>
                    <a:bodyPr/>
                    <a:lstStyle/>
                    <a:p>
                      <a:pPr algn="ctr"/>
                      <a:r>
                        <a:rPr lang="en-US" sz="2800" dirty="0"/>
                        <a:t>$7,010</a:t>
                      </a:r>
                    </a:p>
                  </a:txBody>
                  <a:tcPr/>
                </a:tc>
                <a:extLst>
                  <a:ext uri="{0D108BD9-81ED-4DB2-BD59-A6C34878D82A}">
                    <a16:rowId xmlns:a16="http://schemas.microsoft.com/office/drawing/2014/main" val="1247307514"/>
                  </a:ext>
                </a:extLst>
              </a:tr>
            </a:tbl>
          </a:graphicData>
        </a:graphic>
      </p:graphicFrame>
      <p:sp>
        <p:nvSpPr>
          <p:cNvPr id="3" name="Oval 2"/>
          <p:cNvSpPr/>
          <p:nvPr/>
        </p:nvSpPr>
        <p:spPr>
          <a:xfrm>
            <a:off x="3948490" y="4132720"/>
            <a:ext cx="1712082" cy="785014"/>
          </a:xfrm>
          <a:prstGeom prst="ellipse">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A49F6DB5-7ACB-C649-ACAA-C5BE8B1DB750}"/>
              </a:ext>
            </a:extLst>
          </p:cNvPr>
          <p:cNvSpPr txBox="1"/>
          <p:nvPr/>
        </p:nvSpPr>
        <p:spPr>
          <a:xfrm>
            <a:off x="2670981" y="5021066"/>
            <a:ext cx="74636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2025 Budget Deficit</a:t>
            </a:r>
            <a:r>
              <a:rPr kumimoji="0" lang="en-US" sz="3200" b="1" i="0" u="none" strike="noStrike" kern="1200" cap="none" spc="0" normalizeH="0" noProof="0" dirty="0">
                <a:ln>
                  <a:noFill/>
                </a:ln>
                <a:solidFill>
                  <a:prstClr val="black"/>
                </a:solidFill>
                <a:effectLst/>
                <a:uLnTx/>
                <a:uFillTx/>
                <a:latin typeface="Calibri"/>
                <a:ea typeface="+mn-ea"/>
                <a:cs typeface="+mn-cs"/>
              </a:rPr>
              <a:t> =</a:t>
            </a:r>
            <a:r>
              <a:rPr kumimoji="0" lang="en-US" sz="3200" b="1" i="0" u="none" strike="noStrike" kern="1200" cap="none" spc="0" normalizeH="0" baseline="0" noProof="0" dirty="0">
                <a:ln>
                  <a:noFill/>
                </a:ln>
                <a:solidFill>
                  <a:prstClr val="black"/>
                </a:solidFill>
                <a:effectLst/>
                <a:uLnTx/>
                <a:uFillTx/>
                <a:latin typeface="Calibri"/>
                <a:ea typeface="+mn-ea"/>
                <a:cs typeface="+mn-cs"/>
              </a:rPr>
              <a:t> $1,775 Billion</a:t>
            </a:r>
          </a:p>
        </p:txBody>
      </p:sp>
      <p:sp>
        <p:nvSpPr>
          <p:cNvPr id="6" name="Oval 5">
            <a:extLst>
              <a:ext uri="{FF2B5EF4-FFF2-40B4-BE49-F238E27FC236}">
                <a16:creationId xmlns:a16="http://schemas.microsoft.com/office/drawing/2014/main" id="{6C78A83C-1E7F-7636-DA4D-F49B0A27E0AC}"/>
              </a:ext>
            </a:extLst>
          </p:cNvPr>
          <p:cNvSpPr/>
          <p:nvPr/>
        </p:nvSpPr>
        <p:spPr>
          <a:xfrm>
            <a:off x="9271599" y="4121834"/>
            <a:ext cx="1712082" cy="785014"/>
          </a:xfrm>
          <a:prstGeom prst="ellipse">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780F52E6-EDDB-8DA1-94F9-F7961447C0F2}"/>
              </a:ext>
            </a:extLst>
          </p:cNvPr>
          <p:cNvSpPr txBox="1"/>
          <p:nvPr/>
        </p:nvSpPr>
        <p:spPr>
          <a:xfrm>
            <a:off x="2445401" y="5539825"/>
            <a:ext cx="74636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Calibri"/>
              </a:rPr>
              <a:t>Primary Deficit = $1,775 - $970 = $805</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390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6" grpId="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7AF01-9403-8B45-9B3D-54F69C904653}"/>
              </a:ext>
            </a:extLst>
          </p:cNvPr>
          <p:cNvSpPr>
            <a:spLocks noGrp="1"/>
          </p:cNvSpPr>
          <p:nvPr>
            <p:ph type="title"/>
          </p:nvPr>
        </p:nvSpPr>
        <p:spPr>
          <a:xfrm>
            <a:off x="756139" y="0"/>
            <a:ext cx="10515600" cy="1325563"/>
          </a:xfrm>
        </p:spPr>
        <p:txBody>
          <a:bodyPr/>
          <a:lstStyle/>
          <a:p>
            <a:r>
              <a:rPr lang="en-US" dirty="0">
                <a:solidFill>
                  <a:schemeClr val="bg1"/>
                </a:solidFill>
              </a:rPr>
              <a:t>Sub</a:t>
            </a:r>
            <a:r>
              <a:rPr lang="en-US" dirty="0"/>
              <a:t>mitting Questions</a:t>
            </a:r>
          </a:p>
        </p:txBody>
      </p:sp>
      <p:sp>
        <p:nvSpPr>
          <p:cNvPr id="3" name="Content Placeholder 2">
            <a:extLst>
              <a:ext uri="{FF2B5EF4-FFF2-40B4-BE49-F238E27FC236}">
                <a16:creationId xmlns:a16="http://schemas.microsoft.com/office/drawing/2014/main" id="{8046BCC2-1252-644F-A5FE-9BA98B69FA5F}"/>
              </a:ext>
            </a:extLst>
          </p:cNvPr>
          <p:cNvSpPr>
            <a:spLocks noGrp="1"/>
          </p:cNvSpPr>
          <p:nvPr>
            <p:ph idx="1"/>
          </p:nvPr>
        </p:nvSpPr>
        <p:spPr>
          <a:xfrm>
            <a:off x="838200" y="1570730"/>
            <a:ext cx="10515600" cy="4010920"/>
          </a:xfrm>
        </p:spPr>
        <p:txBody>
          <a:bodyPr/>
          <a:lstStyle/>
          <a:p>
            <a:r>
              <a:rPr lang="en-US" dirty="0"/>
              <a:t>Please submit questions in the chat</a:t>
            </a:r>
          </a:p>
          <a:p>
            <a:pPr lvl="1"/>
            <a:r>
              <a:rPr lang="en-US" dirty="0"/>
              <a:t>I will try to handle them as they come up but may take them in a bunch as time permits.</a:t>
            </a:r>
          </a:p>
          <a:p>
            <a:r>
              <a:rPr lang="en-US" dirty="0"/>
              <a:t>We will have a verbal Q&amp;A after the presentation</a:t>
            </a:r>
          </a:p>
          <a:p>
            <a:r>
              <a:rPr lang="en-US" dirty="0"/>
              <a:t>Slides will be available from the NEED website tomorrow (https://needelegation.org/delivered_presentations.php)</a:t>
            </a:r>
          </a:p>
        </p:txBody>
      </p:sp>
      <p:sp>
        <p:nvSpPr>
          <p:cNvPr id="4" name="Slide Number Placeholder 3">
            <a:extLst>
              <a:ext uri="{FF2B5EF4-FFF2-40B4-BE49-F238E27FC236}">
                <a16:creationId xmlns:a16="http://schemas.microsoft.com/office/drawing/2014/main" id="{E06E0C3F-F683-7649-B9E6-AA5563106E18}"/>
              </a:ext>
            </a:extLst>
          </p:cNvPr>
          <p:cNvSpPr>
            <a:spLocks noGrp="1"/>
          </p:cNvSpPr>
          <p:nvPr>
            <p:ph type="sldNum" sz="quarter" idx="12"/>
          </p:nvPr>
        </p:nvSpPr>
        <p:spPr/>
        <p:txBody>
          <a:bodyPr/>
          <a:lstStyle/>
          <a:p>
            <a:fld id="{D9F085D5-EC86-4F6A-B501-C1359CB39116}" type="slidenum">
              <a:rPr lang="en-GB" smtClean="0"/>
              <a:t>3</a:t>
            </a:fld>
            <a:endParaRPr lang="en-GB"/>
          </a:p>
        </p:txBody>
      </p:sp>
    </p:spTree>
    <p:extLst>
      <p:ext uri="{BB962C8B-B14F-4D97-AF65-F5344CB8AC3E}">
        <p14:creationId xmlns:p14="http://schemas.microsoft.com/office/powerpoint/2010/main" val="13651127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4DA70-7116-4567-9DD7-8CF9625981CF}"/>
              </a:ext>
            </a:extLst>
          </p:cNvPr>
          <p:cNvSpPr>
            <a:spLocks noGrp="1"/>
          </p:cNvSpPr>
          <p:nvPr>
            <p:ph type="title"/>
          </p:nvPr>
        </p:nvSpPr>
        <p:spPr>
          <a:xfrm>
            <a:off x="908050" y="0"/>
            <a:ext cx="10515600" cy="1325563"/>
          </a:xfrm>
        </p:spPr>
        <p:txBody>
          <a:bodyPr/>
          <a:lstStyle/>
          <a:p>
            <a:r>
              <a:rPr lang="en-US" dirty="0">
                <a:solidFill>
                  <a:schemeClr val="bg1"/>
                </a:solidFill>
              </a:rPr>
              <a:t>Tw</a:t>
            </a:r>
            <a:r>
              <a:rPr lang="en-US" dirty="0">
                <a:solidFill>
                  <a:schemeClr val="accent5">
                    <a:lumMod val="50000"/>
                  </a:schemeClr>
                </a:solidFill>
              </a:rPr>
              <a:t>o Measures of the Deficit</a:t>
            </a:r>
          </a:p>
        </p:txBody>
      </p:sp>
      <p:sp>
        <p:nvSpPr>
          <p:cNvPr id="3" name="Content Placeholder 2">
            <a:extLst>
              <a:ext uri="{FF2B5EF4-FFF2-40B4-BE49-F238E27FC236}">
                <a16:creationId xmlns:a16="http://schemas.microsoft.com/office/drawing/2014/main" id="{42DDD80B-08B5-42AE-AD4E-3385A9BAEB04}"/>
              </a:ext>
            </a:extLst>
          </p:cNvPr>
          <p:cNvSpPr>
            <a:spLocks noGrp="1"/>
          </p:cNvSpPr>
          <p:nvPr>
            <p:ph idx="1"/>
          </p:nvPr>
        </p:nvSpPr>
        <p:spPr>
          <a:xfrm>
            <a:off x="838200" y="1325563"/>
            <a:ext cx="10515600" cy="3894137"/>
          </a:xfrm>
        </p:spPr>
        <p:txBody>
          <a:bodyPr>
            <a:normAutofit/>
          </a:bodyPr>
          <a:lstStyle/>
          <a:p>
            <a:r>
              <a:rPr lang="en-US" sz="4000" dirty="0"/>
              <a:t>Primary deficit = current spending – revenues</a:t>
            </a:r>
          </a:p>
          <a:p>
            <a:pPr marL="0" indent="0">
              <a:spcAft>
                <a:spcPts val="1000"/>
              </a:spcAft>
              <a:buNone/>
            </a:pPr>
            <a:endParaRPr lang="en-US" sz="4000" dirty="0"/>
          </a:p>
          <a:p>
            <a:pPr>
              <a:spcBef>
                <a:spcPts val="600"/>
              </a:spcBef>
              <a:spcAft>
                <a:spcPts val="1000"/>
              </a:spcAft>
            </a:pPr>
            <a:r>
              <a:rPr lang="en-US" sz="4000" dirty="0"/>
              <a:t>Total deficit = primary deficit + interest</a:t>
            </a:r>
          </a:p>
        </p:txBody>
      </p:sp>
      <p:sp>
        <p:nvSpPr>
          <p:cNvPr id="4" name="Slide Number Placeholder 3">
            <a:extLst>
              <a:ext uri="{FF2B5EF4-FFF2-40B4-BE49-F238E27FC236}">
                <a16:creationId xmlns:a16="http://schemas.microsoft.com/office/drawing/2014/main" id="{8AE07155-6107-410F-BA90-BEEDE98C3D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2414693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08B7B-FA17-1B42-AC55-47356A09A9A7}"/>
              </a:ext>
            </a:extLst>
          </p:cNvPr>
          <p:cNvSpPr>
            <a:spLocks noGrp="1"/>
          </p:cNvSpPr>
          <p:nvPr>
            <p:ph type="title"/>
          </p:nvPr>
        </p:nvSpPr>
        <p:spPr>
          <a:xfrm>
            <a:off x="780564" y="0"/>
            <a:ext cx="10515600" cy="1325563"/>
          </a:xfrm>
        </p:spPr>
        <p:txBody>
          <a:bodyPr/>
          <a:lstStyle/>
          <a:p>
            <a:r>
              <a:rPr lang="en-US" dirty="0">
                <a:solidFill>
                  <a:schemeClr val="bg1"/>
                </a:solidFill>
              </a:rPr>
              <a:t>Risi</a:t>
            </a:r>
            <a:r>
              <a:rPr lang="en-US" dirty="0">
                <a:solidFill>
                  <a:schemeClr val="accent5">
                    <a:lumMod val="50000"/>
                  </a:schemeClr>
                </a:solidFill>
              </a:rPr>
              <a:t>ng Future Deficits</a:t>
            </a:r>
            <a:endParaRPr lang="en-US" dirty="0"/>
          </a:p>
        </p:txBody>
      </p:sp>
      <p:sp>
        <p:nvSpPr>
          <p:cNvPr id="4" name="Slide Number Placeholder 3">
            <a:extLst>
              <a:ext uri="{FF2B5EF4-FFF2-40B4-BE49-F238E27FC236}">
                <a16:creationId xmlns:a16="http://schemas.microsoft.com/office/drawing/2014/main" id="{3A975E4E-5A79-3F41-9EA8-BA7F6B0C1CB9}"/>
              </a:ext>
            </a:extLst>
          </p:cNvPr>
          <p:cNvSpPr>
            <a:spLocks noGrp="1"/>
          </p:cNvSpPr>
          <p:nvPr>
            <p:ph type="sldNum" sz="quarter" idx="12"/>
          </p:nvPr>
        </p:nvSpPr>
        <p:spPr>
          <a:xfrm>
            <a:off x="9272751" y="623022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6" name="TextBox 5">
            <a:extLst>
              <a:ext uri="{FF2B5EF4-FFF2-40B4-BE49-F238E27FC236}">
                <a16:creationId xmlns:a16="http://schemas.microsoft.com/office/drawing/2014/main" id="{A9C39C95-3B87-C546-8DAC-C7986695A223}"/>
              </a:ext>
            </a:extLst>
          </p:cNvPr>
          <p:cNvSpPr txBox="1"/>
          <p:nvPr/>
        </p:nvSpPr>
        <p:spPr>
          <a:xfrm>
            <a:off x="6096000" y="6456851"/>
            <a:ext cx="372012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CBO, The Long-Term Budget Outlook: 2025-2055</a:t>
            </a:r>
          </a:p>
        </p:txBody>
      </p:sp>
      <p:pic>
        <p:nvPicPr>
          <p:cNvPr id="7" name="Picture 6" descr="A graph showing the price of a company">
            <a:extLst>
              <a:ext uri="{FF2B5EF4-FFF2-40B4-BE49-F238E27FC236}">
                <a16:creationId xmlns:a16="http://schemas.microsoft.com/office/drawing/2014/main" id="{948E9961-03AC-7F5D-8FFF-4B903D5CA9C0}"/>
              </a:ext>
            </a:extLst>
          </p:cNvPr>
          <p:cNvPicPr>
            <a:picLocks noChangeAspect="1"/>
          </p:cNvPicPr>
          <p:nvPr/>
        </p:nvPicPr>
        <p:blipFill>
          <a:blip r:embed="rId2"/>
          <a:stretch>
            <a:fillRect/>
          </a:stretch>
        </p:blipFill>
        <p:spPr>
          <a:xfrm>
            <a:off x="1643746" y="911640"/>
            <a:ext cx="8882742" cy="5281869"/>
          </a:xfrm>
          <a:prstGeom prst="rect">
            <a:avLst/>
          </a:prstGeom>
        </p:spPr>
      </p:pic>
      <p:pic>
        <p:nvPicPr>
          <p:cNvPr id="5" name="Picture 4">
            <a:extLst>
              <a:ext uri="{FF2B5EF4-FFF2-40B4-BE49-F238E27FC236}">
                <a16:creationId xmlns:a16="http://schemas.microsoft.com/office/drawing/2014/main" id="{AF592F4C-6CFB-A9EB-A669-B947AD0894F3}"/>
              </a:ext>
            </a:extLst>
          </p:cNvPr>
          <p:cNvPicPr>
            <a:picLocks noChangeAspect="1"/>
          </p:cNvPicPr>
          <p:nvPr/>
        </p:nvPicPr>
        <p:blipFill>
          <a:blip r:embed="rId3"/>
          <a:stretch>
            <a:fillRect/>
          </a:stretch>
        </p:blipFill>
        <p:spPr>
          <a:xfrm>
            <a:off x="821693" y="1239142"/>
            <a:ext cx="10850183" cy="4991084"/>
          </a:xfrm>
          <a:prstGeom prst="rect">
            <a:avLst/>
          </a:prstGeom>
        </p:spPr>
      </p:pic>
    </p:spTree>
    <p:extLst>
      <p:ext uri="{BB962C8B-B14F-4D97-AF65-F5344CB8AC3E}">
        <p14:creationId xmlns:p14="http://schemas.microsoft.com/office/powerpoint/2010/main" val="2895538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88D67-9680-0847-BE43-9D7F4C7BC3AD}"/>
              </a:ext>
            </a:extLst>
          </p:cNvPr>
          <p:cNvSpPr>
            <a:spLocks noGrp="1"/>
          </p:cNvSpPr>
          <p:nvPr>
            <p:ph type="title"/>
          </p:nvPr>
        </p:nvSpPr>
        <p:spPr>
          <a:xfrm>
            <a:off x="904874" y="0"/>
            <a:ext cx="10515600" cy="1325563"/>
          </a:xfrm>
        </p:spPr>
        <p:txBody>
          <a:bodyPr/>
          <a:lstStyle/>
          <a:p>
            <a:r>
              <a:rPr lang="en-US" dirty="0">
                <a:solidFill>
                  <a:schemeClr val="bg1"/>
                </a:solidFill>
              </a:rPr>
              <a:t>Int</a:t>
            </a:r>
            <a:r>
              <a:rPr lang="en-US" dirty="0"/>
              <a:t>erest Will Grow as a Share of Spending</a:t>
            </a:r>
          </a:p>
        </p:txBody>
      </p:sp>
      <p:sp>
        <p:nvSpPr>
          <p:cNvPr id="4" name="Slide Number Placeholder 3">
            <a:extLst>
              <a:ext uri="{FF2B5EF4-FFF2-40B4-BE49-F238E27FC236}">
                <a16:creationId xmlns:a16="http://schemas.microsoft.com/office/drawing/2014/main" id="{453CF4C2-24D2-D54B-B168-FD5656877A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3" name="TextBox 2">
            <a:extLst>
              <a:ext uri="{FF2B5EF4-FFF2-40B4-BE49-F238E27FC236}">
                <a16:creationId xmlns:a16="http://schemas.microsoft.com/office/drawing/2014/main" id="{F4E77A15-649B-4D86-9DFC-77B11F395A01}"/>
              </a:ext>
            </a:extLst>
          </p:cNvPr>
          <p:cNvSpPr txBox="1"/>
          <p:nvPr/>
        </p:nvSpPr>
        <p:spPr>
          <a:xfrm>
            <a:off x="7315198" y="2915320"/>
            <a:ext cx="9167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Primary</a:t>
            </a:r>
          </a:p>
        </p:txBody>
      </p:sp>
      <p:sp>
        <p:nvSpPr>
          <p:cNvPr id="5" name="TextBox 4">
            <a:extLst>
              <a:ext uri="{FF2B5EF4-FFF2-40B4-BE49-F238E27FC236}">
                <a16:creationId xmlns:a16="http://schemas.microsoft.com/office/drawing/2014/main" id="{C13B588C-60B6-2128-C3AF-5BD5F3795DD1}"/>
              </a:ext>
            </a:extLst>
          </p:cNvPr>
          <p:cNvSpPr txBox="1"/>
          <p:nvPr/>
        </p:nvSpPr>
        <p:spPr>
          <a:xfrm>
            <a:off x="7349858" y="3425534"/>
            <a:ext cx="9086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Interest</a:t>
            </a:r>
          </a:p>
        </p:txBody>
      </p:sp>
      <p:sp>
        <p:nvSpPr>
          <p:cNvPr id="8" name="TextBox 7">
            <a:extLst>
              <a:ext uri="{FF2B5EF4-FFF2-40B4-BE49-F238E27FC236}">
                <a16:creationId xmlns:a16="http://schemas.microsoft.com/office/drawing/2014/main" id="{7982E971-4A72-B554-1910-BE2D10FC6EF2}"/>
              </a:ext>
            </a:extLst>
          </p:cNvPr>
          <p:cNvSpPr txBox="1"/>
          <p:nvPr/>
        </p:nvSpPr>
        <p:spPr>
          <a:xfrm>
            <a:off x="8513326" y="6456851"/>
            <a:ext cx="473067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CBO 2023 Long Term Budget Outlook</a:t>
            </a:r>
          </a:p>
        </p:txBody>
      </p:sp>
      <p:pic>
        <p:nvPicPr>
          <p:cNvPr id="10" name="Content Placeholder 9">
            <a:extLst>
              <a:ext uri="{FF2B5EF4-FFF2-40B4-BE49-F238E27FC236}">
                <a16:creationId xmlns:a16="http://schemas.microsoft.com/office/drawing/2014/main" id="{222B8C37-55F7-8858-CD22-0A9580BEE457}"/>
              </a:ext>
            </a:extLst>
          </p:cNvPr>
          <p:cNvPicPr>
            <a:picLocks noGrp="1" noChangeAspect="1"/>
          </p:cNvPicPr>
          <p:nvPr>
            <p:ph idx="1"/>
          </p:nvPr>
        </p:nvPicPr>
        <p:blipFill>
          <a:blip r:embed="rId2"/>
          <a:srcRect/>
          <a:stretch/>
        </p:blipFill>
        <p:spPr>
          <a:xfrm>
            <a:off x="1313335" y="1028702"/>
            <a:ext cx="9565329" cy="4351337"/>
          </a:xfrm>
        </p:spPr>
      </p:pic>
      <p:sp>
        <p:nvSpPr>
          <p:cNvPr id="6" name="TextBox 5">
            <a:extLst>
              <a:ext uri="{FF2B5EF4-FFF2-40B4-BE49-F238E27FC236}">
                <a16:creationId xmlns:a16="http://schemas.microsoft.com/office/drawing/2014/main" id="{D942D370-61C4-24E2-5CDD-58E5A1DBC24A}"/>
              </a:ext>
            </a:extLst>
          </p:cNvPr>
          <p:cNvSpPr txBox="1"/>
          <p:nvPr/>
        </p:nvSpPr>
        <p:spPr>
          <a:xfrm>
            <a:off x="2164871" y="5248623"/>
            <a:ext cx="5546711"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a:ea typeface="+mn-ea"/>
                <a:cs typeface="+mn-cs"/>
              </a:rPr>
              <a:t>2024          		  2054</a:t>
            </a:r>
          </a:p>
        </p:txBody>
      </p:sp>
    </p:spTree>
    <p:extLst>
      <p:ext uri="{BB962C8B-B14F-4D97-AF65-F5344CB8AC3E}">
        <p14:creationId xmlns:p14="http://schemas.microsoft.com/office/powerpoint/2010/main" val="3550291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452E8-400F-B347-B5E6-C310E6374AB5}"/>
              </a:ext>
            </a:extLst>
          </p:cNvPr>
          <p:cNvSpPr>
            <a:spLocks noGrp="1"/>
          </p:cNvSpPr>
          <p:nvPr>
            <p:ph type="title"/>
          </p:nvPr>
        </p:nvSpPr>
        <p:spPr>
          <a:xfrm>
            <a:off x="812800" y="0"/>
            <a:ext cx="10515600" cy="1325563"/>
          </a:xfrm>
        </p:spPr>
        <p:txBody>
          <a:bodyPr/>
          <a:lstStyle/>
          <a:p>
            <a:r>
              <a:rPr lang="en-US" dirty="0">
                <a:solidFill>
                  <a:schemeClr val="bg1"/>
                </a:solidFill>
              </a:rPr>
              <a:t>Wh</a:t>
            </a:r>
            <a:r>
              <a:rPr lang="en-US" dirty="0"/>
              <a:t>y is it so Hard to Reduce the Deficit?</a:t>
            </a:r>
          </a:p>
        </p:txBody>
      </p:sp>
      <p:sp>
        <p:nvSpPr>
          <p:cNvPr id="3" name="Content Placeholder 2">
            <a:extLst>
              <a:ext uri="{FF2B5EF4-FFF2-40B4-BE49-F238E27FC236}">
                <a16:creationId xmlns:a16="http://schemas.microsoft.com/office/drawing/2014/main" id="{9B4CAA1E-66C4-8B40-A8C1-7067A53C55E2}"/>
              </a:ext>
            </a:extLst>
          </p:cNvPr>
          <p:cNvSpPr>
            <a:spLocks noGrp="1"/>
          </p:cNvSpPr>
          <p:nvPr>
            <p:ph sz="half" idx="1"/>
          </p:nvPr>
        </p:nvSpPr>
        <p:spPr>
          <a:xfrm>
            <a:off x="1055915" y="1299064"/>
            <a:ext cx="5181600" cy="4189162"/>
          </a:xfrm>
        </p:spPr>
        <p:txBody>
          <a:bodyPr>
            <a:normAutofit/>
          </a:bodyPr>
          <a:lstStyle/>
          <a:p>
            <a:r>
              <a:rPr lang="en-US" dirty="0"/>
              <a:t>Expenditures Growing:</a:t>
            </a:r>
          </a:p>
          <a:p>
            <a:pPr lvl="1"/>
            <a:r>
              <a:rPr lang="en-US" dirty="0"/>
              <a:t>Healthcare spending</a:t>
            </a:r>
          </a:p>
          <a:p>
            <a:pPr lvl="1"/>
            <a:r>
              <a:rPr lang="en-US" dirty="0"/>
              <a:t>Economic stimulus</a:t>
            </a:r>
          </a:p>
          <a:p>
            <a:pPr lvl="2"/>
            <a:r>
              <a:rPr lang="en-US" dirty="0"/>
              <a:t>E.g., during the Great Recession &amp; COVID</a:t>
            </a:r>
          </a:p>
          <a:p>
            <a:pPr lvl="1"/>
            <a:r>
              <a:rPr lang="en-US" dirty="0"/>
              <a:t>Military engagements overseas</a:t>
            </a:r>
          </a:p>
          <a:p>
            <a:pPr lvl="1"/>
            <a:r>
              <a:rPr lang="en-US" dirty="0"/>
              <a:t>Social Security</a:t>
            </a:r>
          </a:p>
        </p:txBody>
      </p:sp>
      <p:sp>
        <p:nvSpPr>
          <p:cNvPr id="4" name="Content Placeholder 3">
            <a:extLst>
              <a:ext uri="{FF2B5EF4-FFF2-40B4-BE49-F238E27FC236}">
                <a16:creationId xmlns:a16="http://schemas.microsoft.com/office/drawing/2014/main" id="{B9CB1E9B-53F1-1A48-BABE-DD67E00ECEE8}"/>
              </a:ext>
            </a:extLst>
          </p:cNvPr>
          <p:cNvSpPr>
            <a:spLocks noGrp="1"/>
          </p:cNvSpPr>
          <p:nvPr>
            <p:ph sz="half" idx="2"/>
          </p:nvPr>
        </p:nvSpPr>
        <p:spPr>
          <a:xfrm>
            <a:off x="6237516" y="1480453"/>
            <a:ext cx="5181600" cy="2427514"/>
          </a:xfrm>
        </p:spPr>
        <p:txBody>
          <a:bodyPr/>
          <a:lstStyle/>
          <a:p>
            <a:r>
              <a:rPr lang="en-US" dirty="0"/>
              <a:t>Revenues Falling:</a:t>
            </a:r>
          </a:p>
          <a:p>
            <a:pPr lvl="1"/>
            <a:r>
              <a:rPr lang="en-US" b="1" dirty="0"/>
              <a:t>Tax cuts</a:t>
            </a:r>
          </a:p>
          <a:p>
            <a:pPr lvl="1"/>
            <a:r>
              <a:rPr lang="en-US" dirty="0"/>
              <a:t>Slower labor force growth</a:t>
            </a:r>
          </a:p>
        </p:txBody>
      </p:sp>
      <p:sp>
        <p:nvSpPr>
          <p:cNvPr id="5" name="Slide Number Placeholder 4">
            <a:extLst>
              <a:ext uri="{FF2B5EF4-FFF2-40B4-BE49-F238E27FC236}">
                <a16:creationId xmlns:a16="http://schemas.microsoft.com/office/drawing/2014/main" id="{4C9D9963-6F68-F741-A7DD-83E52A777E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20980107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9A9CF-925E-2847-B22E-BE22A0906D62}"/>
              </a:ext>
            </a:extLst>
          </p:cNvPr>
          <p:cNvSpPr>
            <a:spLocks noGrp="1"/>
          </p:cNvSpPr>
          <p:nvPr>
            <p:ph type="title"/>
          </p:nvPr>
        </p:nvSpPr>
        <p:spPr>
          <a:xfrm>
            <a:off x="752475" y="0"/>
            <a:ext cx="10515600" cy="1325563"/>
          </a:xfrm>
        </p:spPr>
        <p:txBody>
          <a:bodyPr/>
          <a:lstStyle/>
          <a:p>
            <a:r>
              <a:rPr lang="en-US" dirty="0">
                <a:solidFill>
                  <a:schemeClr val="bg1"/>
                </a:solidFill>
              </a:rPr>
              <a:t>The</a:t>
            </a:r>
            <a:r>
              <a:rPr lang="en-US" dirty="0"/>
              <a:t> Primary Drivers Going Forward</a:t>
            </a:r>
          </a:p>
        </p:txBody>
      </p:sp>
      <p:sp>
        <p:nvSpPr>
          <p:cNvPr id="4" name="Slide Number Placeholder 3">
            <a:extLst>
              <a:ext uri="{FF2B5EF4-FFF2-40B4-BE49-F238E27FC236}">
                <a16:creationId xmlns:a16="http://schemas.microsoft.com/office/drawing/2014/main" id="{C1996FA5-64B4-F64D-8BFA-D036290E98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9" name="TextBox 8">
            <a:extLst>
              <a:ext uri="{FF2B5EF4-FFF2-40B4-BE49-F238E27FC236}">
                <a16:creationId xmlns:a16="http://schemas.microsoft.com/office/drawing/2014/main" id="{35926269-1AFC-D024-697F-4576227CB75A}"/>
              </a:ext>
            </a:extLst>
          </p:cNvPr>
          <p:cNvSpPr txBox="1"/>
          <p:nvPr/>
        </p:nvSpPr>
        <p:spPr>
          <a:xfrm>
            <a:off x="8928219" y="3004907"/>
            <a:ext cx="15343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Social Security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And Medicare</a:t>
            </a:r>
          </a:p>
        </p:txBody>
      </p:sp>
      <p:sp>
        <p:nvSpPr>
          <p:cNvPr id="10" name="TextBox 9">
            <a:extLst>
              <a:ext uri="{FF2B5EF4-FFF2-40B4-BE49-F238E27FC236}">
                <a16:creationId xmlns:a16="http://schemas.microsoft.com/office/drawing/2014/main" id="{54344F2C-51E1-E8CF-F5BA-D20ABB9FFCD7}"/>
              </a:ext>
            </a:extLst>
          </p:cNvPr>
          <p:cNvSpPr txBox="1"/>
          <p:nvPr/>
        </p:nvSpPr>
        <p:spPr>
          <a:xfrm>
            <a:off x="6907413" y="6456851"/>
            <a:ext cx="473067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CBO 2024 Long Term Budget Outlook</a:t>
            </a:r>
          </a:p>
        </p:txBody>
      </p:sp>
      <p:pic>
        <p:nvPicPr>
          <p:cNvPr id="14" name="Content Placeholder 13">
            <a:extLst>
              <a:ext uri="{FF2B5EF4-FFF2-40B4-BE49-F238E27FC236}">
                <a16:creationId xmlns:a16="http://schemas.microsoft.com/office/drawing/2014/main" id="{FC10155D-656D-A099-F21C-54C3D861E945}"/>
              </a:ext>
            </a:extLst>
          </p:cNvPr>
          <p:cNvPicPr>
            <a:picLocks noGrp="1" noChangeAspect="1"/>
          </p:cNvPicPr>
          <p:nvPr>
            <p:ph idx="1"/>
          </p:nvPr>
        </p:nvPicPr>
        <p:blipFill>
          <a:blip r:embed="rId2"/>
          <a:srcRect/>
          <a:stretch/>
        </p:blipFill>
        <p:spPr>
          <a:xfrm>
            <a:off x="1836353" y="1135415"/>
            <a:ext cx="8953013" cy="5093638"/>
          </a:xfrm>
        </p:spPr>
      </p:pic>
      <p:sp>
        <p:nvSpPr>
          <p:cNvPr id="3" name="Rectangle 2">
            <a:extLst>
              <a:ext uri="{FF2B5EF4-FFF2-40B4-BE49-F238E27FC236}">
                <a16:creationId xmlns:a16="http://schemas.microsoft.com/office/drawing/2014/main" id="{AE723F07-CA2D-C89C-9F1B-E9920700DC39}"/>
              </a:ext>
            </a:extLst>
          </p:cNvPr>
          <p:cNvSpPr/>
          <p:nvPr/>
        </p:nvSpPr>
        <p:spPr>
          <a:xfrm>
            <a:off x="8354748" y="4473375"/>
            <a:ext cx="2223247" cy="842323"/>
          </a:xfrm>
          <a:prstGeom prst="rect">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436908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81C4C-64A9-BB30-388C-E5CF5C55F23E}"/>
              </a:ext>
            </a:extLst>
          </p:cNvPr>
          <p:cNvSpPr>
            <a:spLocks noGrp="1"/>
          </p:cNvSpPr>
          <p:nvPr>
            <p:ph type="title"/>
          </p:nvPr>
        </p:nvSpPr>
        <p:spPr>
          <a:xfrm>
            <a:off x="1001490" y="0"/>
            <a:ext cx="10515600" cy="1325563"/>
          </a:xfrm>
        </p:spPr>
        <p:txBody>
          <a:bodyPr/>
          <a:lstStyle/>
          <a:p>
            <a:r>
              <a:rPr lang="en-US" dirty="0">
                <a:solidFill>
                  <a:schemeClr val="bg1"/>
                </a:solidFill>
              </a:rPr>
              <a:t>So</a:t>
            </a:r>
            <a:r>
              <a:rPr lang="en-US" dirty="0"/>
              <a:t>me Healthcare Spending Facts</a:t>
            </a:r>
          </a:p>
        </p:txBody>
      </p:sp>
      <p:sp>
        <p:nvSpPr>
          <p:cNvPr id="3" name="Content Placeholder 2">
            <a:extLst>
              <a:ext uri="{FF2B5EF4-FFF2-40B4-BE49-F238E27FC236}">
                <a16:creationId xmlns:a16="http://schemas.microsoft.com/office/drawing/2014/main" id="{85DFE6AA-1C5A-B9BC-AF3A-59720CAAE2A9}"/>
              </a:ext>
            </a:extLst>
          </p:cNvPr>
          <p:cNvSpPr>
            <a:spLocks noGrp="1"/>
          </p:cNvSpPr>
          <p:nvPr>
            <p:ph idx="1"/>
          </p:nvPr>
        </p:nvSpPr>
        <p:spPr/>
        <p:txBody>
          <a:bodyPr/>
          <a:lstStyle/>
          <a:p>
            <a:r>
              <a:rPr lang="en-US" dirty="0"/>
              <a:t>The U.S. spent about $5.7 Trillion on healthcare in 2025</a:t>
            </a:r>
          </a:p>
          <a:p>
            <a:pPr lvl="1"/>
            <a:r>
              <a:rPr lang="en-US" dirty="0"/>
              <a:t>About 18% of GDP (down from 19.5% in 2020)</a:t>
            </a:r>
          </a:p>
          <a:p>
            <a:pPr>
              <a:spcBef>
                <a:spcPts val="2400"/>
              </a:spcBef>
            </a:pPr>
            <a:r>
              <a:rPr lang="en-US" dirty="0"/>
              <a:t>The Federal Government (mostly via Medicare and Medicaid) was responsible for 33% of this spending</a:t>
            </a:r>
          </a:p>
          <a:p>
            <a:pPr>
              <a:spcBef>
                <a:spcPts val="2400"/>
              </a:spcBef>
            </a:pPr>
            <a:r>
              <a:rPr lang="en-US" dirty="0"/>
              <a:t>Note: Spending = Price * Quantity</a:t>
            </a:r>
          </a:p>
          <a:p>
            <a:pPr lvl="1"/>
            <a:endParaRPr lang="en-US" dirty="0"/>
          </a:p>
        </p:txBody>
      </p:sp>
      <p:sp>
        <p:nvSpPr>
          <p:cNvPr id="4" name="Slide Number Placeholder 3">
            <a:extLst>
              <a:ext uri="{FF2B5EF4-FFF2-40B4-BE49-F238E27FC236}">
                <a16:creationId xmlns:a16="http://schemas.microsoft.com/office/drawing/2014/main" id="{2123F5A9-051E-2C4B-79F0-5A93169731CF}"/>
              </a:ext>
            </a:extLst>
          </p:cNvPr>
          <p:cNvSpPr>
            <a:spLocks noGrp="1"/>
          </p:cNvSpPr>
          <p:nvPr>
            <p:ph type="sldNum" sz="quarter" idx="12"/>
          </p:nvPr>
        </p:nvSpPr>
        <p:spPr/>
        <p:txBody>
          <a:bodyPr/>
          <a:lstStyle/>
          <a:p>
            <a:fld id="{D9F085D5-EC86-4F6A-B501-C1359CB39116}" type="slidenum">
              <a:rPr lang="en-GB" smtClean="0"/>
              <a:t>35</a:t>
            </a:fld>
            <a:endParaRPr lang="en-GB"/>
          </a:p>
        </p:txBody>
      </p:sp>
    </p:spTree>
    <p:extLst>
      <p:ext uri="{BB962C8B-B14F-4D97-AF65-F5344CB8AC3E}">
        <p14:creationId xmlns:p14="http://schemas.microsoft.com/office/powerpoint/2010/main" val="188235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4D29-EE81-C931-CE22-99A0836A8CF7}"/>
              </a:ext>
            </a:extLst>
          </p:cNvPr>
          <p:cNvSpPr>
            <a:spLocks noGrp="1"/>
          </p:cNvSpPr>
          <p:nvPr>
            <p:ph type="title"/>
          </p:nvPr>
        </p:nvSpPr>
        <p:spPr>
          <a:xfrm>
            <a:off x="937836" y="-21772"/>
            <a:ext cx="10515600" cy="1325563"/>
          </a:xfrm>
        </p:spPr>
        <p:txBody>
          <a:bodyPr/>
          <a:lstStyle/>
          <a:p>
            <a:r>
              <a:rPr lang="en-US" dirty="0">
                <a:solidFill>
                  <a:schemeClr val="bg1"/>
                </a:solidFill>
              </a:rPr>
              <a:t>He</a:t>
            </a:r>
            <a:r>
              <a:rPr lang="en-US" dirty="0"/>
              <a:t>althcare is the bigger problem</a:t>
            </a:r>
          </a:p>
        </p:txBody>
      </p:sp>
      <p:pic>
        <p:nvPicPr>
          <p:cNvPr id="6" name="Content Placeholder 5" descr="A graph of a number of people&#10;&#10;Description automatically generated with medium confidence">
            <a:extLst>
              <a:ext uri="{FF2B5EF4-FFF2-40B4-BE49-F238E27FC236}">
                <a16:creationId xmlns:a16="http://schemas.microsoft.com/office/drawing/2014/main" id="{CCFDF8E0-A9E6-91C1-884C-F97DEB01B354}"/>
              </a:ext>
            </a:extLst>
          </p:cNvPr>
          <p:cNvPicPr>
            <a:picLocks noGrp="1" noChangeAspect="1"/>
          </p:cNvPicPr>
          <p:nvPr>
            <p:ph idx="1"/>
          </p:nvPr>
        </p:nvPicPr>
        <p:blipFill>
          <a:blip r:embed="rId2"/>
          <a:stretch>
            <a:fillRect/>
          </a:stretch>
        </p:blipFill>
        <p:spPr>
          <a:xfrm>
            <a:off x="1866727" y="970012"/>
            <a:ext cx="9047337" cy="5213720"/>
          </a:xfrm>
        </p:spPr>
      </p:pic>
      <p:sp>
        <p:nvSpPr>
          <p:cNvPr id="4" name="Slide Number Placeholder 3">
            <a:extLst>
              <a:ext uri="{FF2B5EF4-FFF2-40B4-BE49-F238E27FC236}">
                <a16:creationId xmlns:a16="http://schemas.microsoft.com/office/drawing/2014/main" id="{D9A36783-11B7-9DED-A850-C50443B134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6BFF1737-A4E8-BCCA-01CE-1E0A0C943CAA}"/>
              </a:ext>
            </a:extLst>
          </p:cNvPr>
          <p:cNvPicPr>
            <a:picLocks noChangeAspect="1"/>
          </p:cNvPicPr>
          <p:nvPr/>
        </p:nvPicPr>
        <p:blipFill>
          <a:blip r:embed="rId3"/>
          <a:stretch>
            <a:fillRect/>
          </a:stretch>
        </p:blipFill>
        <p:spPr>
          <a:xfrm>
            <a:off x="1780035" y="970011"/>
            <a:ext cx="8859136" cy="5235684"/>
          </a:xfrm>
          <a:prstGeom prst="rect">
            <a:avLst/>
          </a:prstGeom>
        </p:spPr>
      </p:pic>
    </p:spTree>
    <p:extLst>
      <p:ext uri="{BB962C8B-B14F-4D97-AF65-F5344CB8AC3E}">
        <p14:creationId xmlns:p14="http://schemas.microsoft.com/office/powerpoint/2010/main" val="2885503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C58E53-8A20-20DB-D7E6-EB76DB4685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pic>
        <p:nvPicPr>
          <p:cNvPr id="7" name="Picture 6" descr="A screenshot of a graph&#10;&#10;Description automatically generated">
            <a:extLst>
              <a:ext uri="{FF2B5EF4-FFF2-40B4-BE49-F238E27FC236}">
                <a16:creationId xmlns:a16="http://schemas.microsoft.com/office/drawing/2014/main" id="{CD44AAF8-CE94-DD6F-D2C1-9EAD797FE32D}"/>
              </a:ext>
            </a:extLst>
          </p:cNvPr>
          <p:cNvPicPr>
            <a:picLocks noChangeAspect="1"/>
          </p:cNvPicPr>
          <p:nvPr/>
        </p:nvPicPr>
        <p:blipFill>
          <a:blip r:embed="rId2"/>
          <a:stretch>
            <a:fillRect/>
          </a:stretch>
        </p:blipFill>
        <p:spPr>
          <a:xfrm>
            <a:off x="501650" y="425450"/>
            <a:ext cx="10235876" cy="5556250"/>
          </a:xfrm>
          <a:prstGeom prst="rect">
            <a:avLst/>
          </a:prstGeom>
        </p:spPr>
      </p:pic>
    </p:spTree>
    <p:extLst>
      <p:ext uri="{BB962C8B-B14F-4D97-AF65-F5344CB8AC3E}">
        <p14:creationId xmlns:p14="http://schemas.microsoft.com/office/powerpoint/2010/main" val="3065722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4618C-4522-9B63-C0BC-5BE6A6045E4F}"/>
              </a:ext>
            </a:extLst>
          </p:cNvPr>
          <p:cNvSpPr>
            <a:spLocks noGrp="1"/>
          </p:cNvSpPr>
          <p:nvPr>
            <p:ph type="title"/>
          </p:nvPr>
        </p:nvSpPr>
        <p:spPr/>
        <p:txBody>
          <a:bodyPr/>
          <a:lstStyle/>
          <a:p>
            <a:r>
              <a:rPr lang="en-US" dirty="0">
                <a:solidFill>
                  <a:schemeClr val="bg1"/>
                </a:solidFill>
              </a:rPr>
              <a:t>Tax</a:t>
            </a:r>
            <a:r>
              <a:rPr lang="en-US" dirty="0"/>
              <a:t> Cuts Have Contributed to Debt Increases</a:t>
            </a:r>
          </a:p>
        </p:txBody>
      </p:sp>
      <p:pic>
        <p:nvPicPr>
          <p:cNvPr id="6" name="Content Placeholder 5" descr="Chart, line chart&#10;&#10;Description automatically generated">
            <a:extLst>
              <a:ext uri="{FF2B5EF4-FFF2-40B4-BE49-F238E27FC236}">
                <a16:creationId xmlns:a16="http://schemas.microsoft.com/office/drawing/2014/main" id="{8684C612-02EA-9B3F-EB10-A2083EA450A8}"/>
              </a:ext>
            </a:extLst>
          </p:cNvPr>
          <p:cNvPicPr>
            <a:picLocks noGrp="1" noChangeAspect="1"/>
          </p:cNvPicPr>
          <p:nvPr>
            <p:ph idx="1"/>
          </p:nvPr>
        </p:nvPicPr>
        <p:blipFill>
          <a:blip r:embed="rId2"/>
          <a:stretch>
            <a:fillRect/>
          </a:stretch>
        </p:blipFill>
        <p:spPr>
          <a:xfrm>
            <a:off x="925993" y="1325563"/>
            <a:ext cx="7733913" cy="4818823"/>
          </a:xfrm>
        </p:spPr>
      </p:pic>
      <p:sp>
        <p:nvSpPr>
          <p:cNvPr id="4" name="Slide Number Placeholder 3">
            <a:extLst>
              <a:ext uri="{FF2B5EF4-FFF2-40B4-BE49-F238E27FC236}">
                <a16:creationId xmlns:a16="http://schemas.microsoft.com/office/drawing/2014/main" id="{3E8BAD82-AE23-EDAA-A95A-9FF2F8BAB6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7" name="TextBox 6">
            <a:extLst>
              <a:ext uri="{FF2B5EF4-FFF2-40B4-BE49-F238E27FC236}">
                <a16:creationId xmlns:a16="http://schemas.microsoft.com/office/drawing/2014/main" id="{CDC474C0-C0B1-C2CE-A091-514E2FAE56C1}"/>
              </a:ext>
            </a:extLst>
          </p:cNvPr>
          <p:cNvSpPr txBox="1"/>
          <p:nvPr/>
        </p:nvSpPr>
        <p:spPr>
          <a:xfrm>
            <a:off x="8498541" y="2249520"/>
            <a:ext cx="271343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Trump Tax Cuts: 6% of GDP</a:t>
            </a:r>
          </a:p>
        </p:txBody>
      </p:sp>
      <p:sp>
        <p:nvSpPr>
          <p:cNvPr id="8" name="TextBox 7">
            <a:extLst>
              <a:ext uri="{FF2B5EF4-FFF2-40B4-BE49-F238E27FC236}">
                <a16:creationId xmlns:a16="http://schemas.microsoft.com/office/drawing/2014/main" id="{C25ED4A7-5F56-88B0-91A6-10A408553BFF}"/>
              </a:ext>
            </a:extLst>
          </p:cNvPr>
          <p:cNvSpPr txBox="1"/>
          <p:nvPr/>
        </p:nvSpPr>
        <p:spPr>
          <a:xfrm>
            <a:off x="8498541" y="2946584"/>
            <a:ext cx="268285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Bush Tax Cuts: 32% of GDP</a:t>
            </a:r>
          </a:p>
        </p:txBody>
      </p:sp>
      <p:sp>
        <p:nvSpPr>
          <p:cNvPr id="9" name="TextBox 8">
            <a:extLst>
              <a:ext uri="{FF2B5EF4-FFF2-40B4-BE49-F238E27FC236}">
                <a16:creationId xmlns:a16="http://schemas.microsoft.com/office/drawing/2014/main" id="{3EE95AC4-3D47-BEA9-E587-B9B9C28528FC}"/>
              </a:ext>
            </a:extLst>
          </p:cNvPr>
          <p:cNvSpPr txBox="1"/>
          <p:nvPr/>
        </p:nvSpPr>
        <p:spPr>
          <a:xfrm>
            <a:off x="8498541" y="3960632"/>
            <a:ext cx="37725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Great Recession &amp; COVID: 26% of GDP</a:t>
            </a:r>
          </a:p>
        </p:txBody>
      </p:sp>
      <p:sp>
        <p:nvSpPr>
          <p:cNvPr id="10" name="TextBox 9">
            <a:extLst>
              <a:ext uri="{FF2B5EF4-FFF2-40B4-BE49-F238E27FC236}">
                <a16:creationId xmlns:a16="http://schemas.microsoft.com/office/drawing/2014/main" id="{246C08DF-527C-DF8E-BF66-2846F828E374}"/>
              </a:ext>
            </a:extLst>
          </p:cNvPr>
          <p:cNvSpPr txBox="1"/>
          <p:nvPr/>
        </p:nvSpPr>
        <p:spPr>
          <a:xfrm>
            <a:off x="8457395" y="4910763"/>
            <a:ext cx="216360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The rest: 34% of GDP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Up from 31% in 2001</a:t>
            </a:r>
          </a:p>
        </p:txBody>
      </p:sp>
    </p:spTree>
    <p:extLst>
      <p:ext uri="{BB962C8B-B14F-4D97-AF65-F5344CB8AC3E}">
        <p14:creationId xmlns:p14="http://schemas.microsoft.com/office/powerpoint/2010/main" val="22837031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9F5F1-8C34-4195-2A30-87EFD760E127}"/>
              </a:ext>
            </a:extLst>
          </p:cNvPr>
          <p:cNvSpPr>
            <a:spLocks noGrp="1"/>
          </p:cNvSpPr>
          <p:nvPr>
            <p:ph type="title"/>
          </p:nvPr>
        </p:nvSpPr>
        <p:spPr>
          <a:xfrm>
            <a:off x="857131" y="0"/>
            <a:ext cx="10515600" cy="1325563"/>
          </a:xfrm>
        </p:spPr>
        <p:txBody>
          <a:bodyPr/>
          <a:lstStyle/>
          <a:p>
            <a:r>
              <a:rPr lang="en-US" dirty="0">
                <a:solidFill>
                  <a:schemeClr val="bg1"/>
                </a:solidFill>
              </a:rPr>
              <a:t>Thi</a:t>
            </a:r>
            <a:r>
              <a:rPr lang="en-US" dirty="0"/>
              <a:t>nking about other spending….</a:t>
            </a:r>
          </a:p>
        </p:txBody>
      </p:sp>
      <p:sp>
        <p:nvSpPr>
          <p:cNvPr id="3" name="Content Placeholder 2">
            <a:extLst>
              <a:ext uri="{FF2B5EF4-FFF2-40B4-BE49-F238E27FC236}">
                <a16:creationId xmlns:a16="http://schemas.microsoft.com/office/drawing/2014/main" id="{719A7DE1-04EE-6BCB-9FC7-0442B9077F00}"/>
              </a:ext>
            </a:extLst>
          </p:cNvPr>
          <p:cNvSpPr>
            <a:spLocks noGrp="1"/>
          </p:cNvSpPr>
          <p:nvPr>
            <p:ph idx="1"/>
          </p:nvPr>
        </p:nvSpPr>
        <p:spPr>
          <a:xfrm>
            <a:off x="1517368" y="1768885"/>
            <a:ext cx="8426731" cy="4351338"/>
          </a:xfrm>
        </p:spPr>
        <p:txBody>
          <a:bodyPr/>
          <a:lstStyle/>
          <a:p>
            <a:r>
              <a:rPr lang="en-US" dirty="0"/>
              <a:t>Do we have a spending problem?</a:t>
            </a:r>
          </a:p>
          <a:p>
            <a:r>
              <a:rPr lang="en-US" dirty="0"/>
              <a:t>Are there any programs people think should be cut?</a:t>
            </a:r>
          </a:p>
          <a:p>
            <a:pPr lvl="1"/>
            <a:endParaRPr lang="en-US" dirty="0"/>
          </a:p>
          <a:p>
            <a:pPr lvl="1"/>
            <a:endParaRPr lang="en-US" dirty="0"/>
          </a:p>
          <a:p>
            <a:endParaRPr lang="en-US" dirty="0"/>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59F4BBC9-F2C3-3447-6478-225A30BB0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3618177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0"/>
            <a:ext cx="10515600" cy="1325563"/>
          </a:xfrm>
        </p:spPr>
        <p:txBody>
          <a:bodyPr/>
          <a:lstStyle/>
          <a:p>
            <a:r>
              <a:rPr lang="en-US" dirty="0"/>
              <a:t>      Deficit (or Surplus) vs. Debt</a:t>
            </a:r>
          </a:p>
        </p:txBody>
      </p:sp>
      <p:sp>
        <p:nvSpPr>
          <p:cNvPr id="3" name="Content Placeholder 2"/>
          <p:cNvSpPr>
            <a:spLocks noGrp="1"/>
          </p:cNvSpPr>
          <p:nvPr>
            <p:ph idx="1"/>
          </p:nvPr>
        </p:nvSpPr>
        <p:spPr>
          <a:xfrm>
            <a:off x="1040331" y="1249078"/>
            <a:ext cx="8232420" cy="4351338"/>
          </a:xfrm>
        </p:spPr>
        <p:txBody>
          <a:bodyPr/>
          <a:lstStyle/>
          <a:p>
            <a:r>
              <a:rPr lang="en-US" dirty="0"/>
              <a:t>Deficit (or Surplus) are Annual amounts (Flows)</a:t>
            </a:r>
          </a:p>
          <a:p>
            <a:pPr lvl="1"/>
            <a:r>
              <a:rPr lang="en-US" b="1" i="1" dirty="0"/>
              <a:t>Deficit</a:t>
            </a:r>
            <a:r>
              <a:rPr lang="en-US" dirty="0"/>
              <a:t>: The excess of outlays over revenues within a year.</a:t>
            </a:r>
          </a:p>
          <a:p>
            <a:pPr lvl="1"/>
            <a:r>
              <a:rPr lang="en-US" b="1" i="1" dirty="0"/>
              <a:t>Surplus</a:t>
            </a:r>
            <a:r>
              <a:rPr lang="en-US" dirty="0"/>
              <a:t>: The excess of revenues over outlays within a year.</a:t>
            </a:r>
          </a:p>
          <a:p>
            <a:endParaRPr lang="en-US" dirty="0"/>
          </a:p>
          <a:p>
            <a:r>
              <a:rPr lang="en-US" dirty="0"/>
              <a:t>Debt is the accumulation of ALL past deficits</a:t>
            </a:r>
          </a:p>
          <a:p>
            <a:pPr>
              <a:buNone/>
            </a:pPr>
            <a:r>
              <a:rPr lang="en-US" dirty="0"/>
              <a:t>	and surpluses (Stock)</a:t>
            </a:r>
          </a:p>
        </p:txBody>
      </p:sp>
      <p:sp>
        <p:nvSpPr>
          <p:cNvPr id="4" name="Slide Number Placeholder 3"/>
          <p:cNvSpPr>
            <a:spLocks noGrp="1"/>
          </p:cNvSpPr>
          <p:nvPr>
            <p:ph type="sldNum" sz="quarter" idx="12"/>
          </p:nvPr>
        </p:nvSpPr>
        <p:spPr/>
        <p:txBody>
          <a:bodyPr/>
          <a:lstStyle/>
          <a:p>
            <a:fld id="{D9F085D5-EC86-4F6A-B501-C1359CB39116}" type="slidenum">
              <a:rPr lang="en-GB" smtClean="0"/>
              <a:t>4</a:t>
            </a:fld>
            <a:endParaRPr lang="en-GB"/>
          </a:p>
        </p:txBody>
      </p:sp>
      <p:pic>
        <p:nvPicPr>
          <p:cNvPr id="6" name="Picture 5" descr="A picture containing text&#10;&#10;Description automatically generated">
            <a:extLst>
              <a:ext uri="{FF2B5EF4-FFF2-40B4-BE49-F238E27FC236}">
                <a16:creationId xmlns:a16="http://schemas.microsoft.com/office/drawing/2014/main" id="{879B2EBF-68D7-CF42-8AAB-FC4143E758A8}"/>
              </a:ext>
            </a:extLst>
          </p:cNvPr>
          <p:cNvPicPr>
            <a:picLocks noChangeAspect="1"/>
          </p:cNvPicPr>
          <p:nvPr/>
        </p:nvPicPr>
        <p:blipFill>
          <a:blip r:embed="rId2"/>
          <a:stretch>
            <a:fillRect/>
          </a:stretch>
        </p:blipFill>
        <p:spPr>
          <a:xfrm>
            <a:off x="8663216" y="3746399"/>
            <a:ext cx="3213100" cy="2527300"/>
          </a:xfrm>
          <a:prstGeom prst="rect">
            <a:avLst/>
          </a:prstGeom>
        </p:spPr>
      </p:pic>
    </p:spTree>
    <p:extLst>
      <p:ext uri="{BB962C8B-B14F-4D97-AF65-F5344CB8AC3E}">
        <p14:creationId xmlns:p14="http://schemas.microsoft.com/office/powerpoint/2010/main" val="371131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22FAC1-13AD-052C-5E4D-9A1A710DA8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pic>
        <p:nvPicPr>
          <p:cNvPr id="4" name="Picture 3" descr="A graph of the number of people in the united states&#10;&#10;Description automatically generated">
            <a:extLst>
              <a:ext uri="{FF2B5EF4-FFF2-40B4-BE49-F238E27FC236}">
                <a16:creationId xmlns:a16="http://schemas.microsoft.com/office/drawing/2014/main" id="{94D810CB-8FC0-7481-EE5A-3C5C2DA1D88A}"/>
              </a:ext>
            </a:extLst>
          </p:cNvPr>
          <p:cNvPicPr>
            <a:picLocks noChangeAspect="1"/>
          </p:cNvPicPr>
          <p:nvPr/>
        </p:nvPicPr>
        <p:blipFill>
          <a:blip r:embed="rId3"/>
          <a:stretch>
            <a:fillRect/>
          </a:stretch>
        </p:blipFill>
        <p:spPr>
          <a:xfrm>
            <a:off x="3831480" y="-471591"/>
            <a:ext cx="7231693" cy="7190051"/>
          </a:xfrm>
          <a:prstGeom prst="rect">
            <a:avLst/>
          </a:prstGeom>
        </p:spPr>
      </p:pic>
      <p:sp>
        <p:nvSpPr>
          <p:cNvPr id="5" name="TextBox 4">
            <a:extLst>
              <a:ext uri="{FF2B5EF4-FFF2-40B4-BE49-F238E27FC236}">
                <a16:creationId xmlns:a16="http://schemas.microsoft.com/office/drawing/2014/main" id="{E26AFB29-C1C1-159D-CA0B-A3E8BF2EAB18}"/>
              </a:ext>
            </a:extLst>
          </p:cNvPr>
          <p:cNvSpPr txBox="1"/>
          <p:nvPr/>
        </p:nvSpPr>
        <p:spPr>
          <a:xfrm>
            <a:off x="123053" y="2196478"/>
            <a:ext cx="3515258"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There is very little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enthusiasm for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cutting anything.</a:t>
            </a:r>
          </a:p>
        </p:txBody>
      </p:sp>
      <p:sp>
        <p:nvSpPr>
          <p:cNvPr id="6" name="TextBox 5">
            <a:extLst>
              <a:ext uri="{FF2B5EF4-FFF2-40B4-BE49-F238E27FC236}">
                <a16:creationId xmlns:a16="http://schemas.microsoft.com/office/drawing/2014/main" id="{3D2F16A7-D8FB-27A1-5D2C-1954D3719689}"/>
              </a:ext>
            </a:extLst>
          </p:cNvPr>
          <p:cNvSpPr txBox="1"/>
          <p:nvPr/>
        </p:nvSpPr>
        <p:spPr>
          <a:xfrm>
            <a:off x="6814385" y="6472240"/>
            <a:ext cx="491673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mn-cs"/>
              </a:rPr>
              <a:t>Source, NYTimes, Paul Krugman, “</a:t>
            </a:r>
            <a:r>
              <a:rPr kumimoji="0" lang="en-US" sz="1000" b="1" i="0" u="none" strike="noStrike" kern="1200" cap="none" spc="0" normalizeH="0" baseline="0" noProof="0" dirty="0">
                <a:ln>
                  <a:noFill/>
                </a:ln>
                <a:solidFill>
                  <a:prstClr val="black"/>
                </a:solidFill>
                <a:effectLst/>
                <a:uLnTx/>
                <a:uFillTx/>
                <a:latin typeface="nyt-cheltenham-cond"/>
                <a:ea typeface="+mn-ea"/>
                <a:cs typeface="+mn-cs"/>
              </a:rPr>
              <a:t>Why We Should, but Won’t, Reduce the Budget Deficit”</a:t>
            </a:r>
          </a:p>
        </p:txBody>
      </p:sp>
    </p:spTree>
    <p:extLst>
      <p:ext uri="{BB962C8B-B14F-4D97-AF65-F5344CB8AC3E}">
        <p14:creationId xmlns:p14="http://schemas.microsoft.com/office/powerpoint/2010/main" val="422609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9F5F1-8C34-4195-2A30-87EFD760E127}"/>
              </a:ext>
            </a:extLst>
          </p:cNvPr>
          <p:cNvSpPr>
            <a:spLocks noGrp="1"/>
          </p:cNvSpPr>
          <p:nvPr>
            <p:ph type="title"/>
          </p:nvPr>
        </p:nvSpPr>
        <p:spPr>
          <a:xfrm>
            <a:off x="868017" y="0"/>
            <a:ext cx="10515600" cy="1325563"/>
          </a:xfrm>
        </p:spPr>
        <p:txBody>
          <a:bodyPr/>
          <a:lstStyle/>
          <a:p>
            <a:r>
              <a:rPr lang="en-US" dirty="0">
                <a:solidFill>
                  <a:schemeClr val="bg1"/>
                </a:solidFill>
              </a:rPr>
              <a:t>Thi</a:t>
            </a:r>
            <a:r>
              <a:rPr lang="en-US" dirty="0"/>
              <a:t>nking about other spending….</a:t>
            </a:r>
          </a:p>
        </p:txBody>
      </p:sp>
      <p:sp>
        <p:nvSpPr>
          <p:cNvPr id="3" name="Content Placeholder 2">
            <a:extLst>
              <a:ext uri="{FF2B5EF4-FFF2-40B4-BE49-F238E27FC236}">
                <a16:creationId xmlns:a16="http://schemas.microsoft.com/office/drawing/2014/main" id="{719A7DE1-04EE-6BCB-9FC7-0442B9077F00}"/>
              </a:ext>
            </a:extLst>
          </p:cNvPr>
          <p:cNvSpPr>
            <a:spLocks noGrp="1"/>
          </p:cNvSpPr>
          <p:nvPr>
            <p:ph idx="1"/>
          </p:nvPr>
        </p:nvSpPr>
        <p:spPr>
          <a:xfrm>
            <a:off x="1162050" y="1421644"/>
            <a:ext cx="9201149" cy="4351338"/>
          </a:xfrm>
        </p:spPr>
        <p:txBody>
          <a:bodyPr/>
          <a:lstStyle/>
          <a:p>
            <a:pPr>
              <a:spcAft>
                <a:spcPts val="1800"/>
              </a:spcAft>
            </a:pPr>
            <a:r>
              <a:rPr lang="en-US" dirty="0"/>
              <a:t>General opinion is that we don’t spend enough on many programs </a:t>
            </a:r>
            <a:r>
              <a:rPr lang="en-US" dirty="0">
                <a:sym typeface="Wingdings" panose="05000000000000000000" pitchFamily="2" charset="2"/>
              </a:rPr>
              <a:t> </a:t>
            </a:r>
            <a:r>
              <a:rPr lang="en-US" dirty="0"/>
              <a:t>Not much public support for deficits being a problem of too much spending.</a:t>
            </a:r>
            <a:endParaRPr lang="en-US" sz="1200" dirty="0"/>
          </a:p>
          <a:p>
            <a:pPr>
              <a:spcAft>
                <a:spcPts val="1800"/>
              </a:spcAft>
            </a:pPr>
            <a:r>
              <a:rPr lang="en-US" dirty="0"/>
              <a:t>Of course, no one wants to pay more in taxes either.</a:t>
            </a:r>
            <a:endParaRPr lang="en-US" sz="1200" dirty="0"/>
          </a:p>
          <a:p>
            <a:r>
              <a:rPr lang="en-US" dirty="0"/>
              <a:t>Note: economics doesn’t say anything about the right amount of spending or taxes – only that they should both be about the same amount</a:t>
            </a:r>
          </a:p>
        </p:txBody>
      </p:sp>
      <p:sp>
        <p:nvSpPr>
          <p:cNvPr id="4" name="Slide Number Placeholder 3">
            <a:extLst>
              <a:ext uri="{FF2B5EF4-FFF2-40B4-BE49-F238E27FC236}">
                <a16:creationId xmlns:a16="http://schemas.microsoft.com/office/drawing/2014/main" id="{59F4BBC9-F2C3-3447-6478-225A30BB0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139332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4990E-7978-A76A-5FAE-95AEDB4E7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73FE66-4E44-4742-2247-21F3EF9D6D84}"/>
              </a:ext>
            </a:extLst>
          </p:cNvPr>
          <p:cNvSpPr>
            <a:spLocks noGrp="1"/>
          </p:cNvSpPr>
          <p:nvPr>
            <p:ph type="title"/>
          </p:nvPr>
        </p:nvSpPr>
        <p:spPr>
          <a:xfrm>
            <a:off x="789711" y="13855"/>
            <a:ext cx="10619509" cy="1325563"/>
          </a:xfrm>
        </p:spPr>
        <p:txBody>
          <a:bodyPr/>
          <a:lstStyle/>
          <a:p>
            <a:r>
              <a:rPr lang="en-US" dirty="0">
                <a:solidFill>
                  <a:schemeClr val="bg1"/>
                </a:solidFill>
              </a:rPr>
              <a:t>Thr</a:t>
            </a:r>
            <a:r>
              <a:rPr lang="en-US" dirty="0"/>
              <a:t>ee Major Questions:</a:t>
            </a:r>
          </a:p>
        </p:txBody>
      </p:sp>
      <p:sp>
        <p:nvSpPr>
          <p:cNvPr id="3" name="Content Placeholder 2">
            <a:extLst>
              <a:ext uri="{FF2B5EF4-FFF2-40B4-BE49-F238E27FC236}">
                <a16:creationId xmlns:a16="http://schemas.microsoft.com/office/drawing/2014/main" id="{32CC9C7F-6C0D-DF7C-27EF-0A3E1E767BFD}"/>
              </a:ext>
            </a:extLst>
          </p:cNvPr>
          <p:cNvSpPr>
            <a:spLocks noGrp="1"/>
          </p:cNvSpPr>
          <p:nvPr>
            <p:ph idx="1"/>
          </p:nvPr>
        </p:nvSpPr>
        <p:spPr>
          <a:xfrm>
            <a:off x="1136583" y="1325563"/>
            <a:ext cx="10515600" cy="4351338"/>
          </a:xfrm>
        </p:spPr>
        <p:txBody>
          <a:bodyPr>
            <a:normAutofit/>
          </a:bodyPr>
          <a:lstStyle/>
          <a:p>
            <a:r>
              <a:rPr lang="en-US" sz="3600" dirty="0">
                <a:solidFill>
                  <a:schemeClr val="accent1">
                    <a:lumMod val="40000"/>
                    <a:lumOff val="60000"/>
                  </a:schemeClr>
                </a:solidFill>
              </a:rPr>
              <a:t>What economic effects do deficits have?</a:t>
            </a:r>
          </a:p>
          <a:p>
            <a:endParaRPr lang="en-US" sz="2400" dirty="0"/>
          </a:p>
          <a:p>
            <a:r>
              <a:rPr lang="en-US" sz="3600" dirty="0">
                <a:solidFill>
                  <a:schemeClr val="accent1">
                    <a:lumMod val="40000"/>
                    <a:lumOff val="60000"/>
                  </a:schemeClr>
                </a:solidFill>
              </a:rPr>
              <a:t>Why is it so hard to reduce the deficit?</a:t>
            </a:r>
          </a:p>
          <a:p>
            <a:endParaRPr lang="en-US" sz="2000" dirty="0"/>
          </a:p>
          <a:p>
            <a:r>
              <a:rPr lang="en-US" sz="3600" dirty="0"/>
              <a:t>What could happen if our debt continues to increase?</a:t>
            </a:r>
          </a:p>
        </p:txBody>
      </p:sp>
      <p:sp>
        <p:nvSpPr>
          <p:cNvPr id="4" name="Slide Number Placeholder 3">
            <a:extLst>
              <a:ext uri="{FF2B5EF4-FFF2-40B4-BE49-F238E27FC236}">
                <a16:creationId xmlns:a16="http://schemas.microsoft.com/office/drawing/2014/main" id="{FEDFD674-CA2A-7EE6-982B-4AE586A720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35122085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250E3-0C05-47CB-986B-913FDC801891}"/>
              </a:ext>
            </a:extLst>
          </p:cNvPr>
          <p:cNvSpPr>
            <a:spLocks noGrp="1"/>
          </p:cNvSpPr>
          <p:nvPr>
            <p:ph type="title"/>
          </p:nvPr>
        </p:nvSpPr>
        <p:spPr>
          <a:xfrm>
            <a:off x="889315" y="0"/>
            <a:ext cx="10515600" cy="1325563"/>
          </a:xfrm>
        </p:spPr>
        <p:txBody>
          <a:bodyPr/>
          <a:lstStyle/>
          <a:p>
            <a:r>
              <a:rPr lang="en-US" dirty="0">
                <a:solidFill>
                  <a:schemeClr val="bg1"/>
                </a:solidFill>
              </a:rPr>
              <a:t>Tra</a:t>
            </a:r>
            <a:r>
              <a:rPr lang="en-US" dirty="0">
                <a:solidFill>
                  <a:schemeClr val="accent5">
                    <a:lumMod val="50000"/>
                  </a:schemeClr>
                </a:solidFill>
              </a:rPr>
              <a:t>ditional View: Debt not a serious problem</a:t>
            </a:r>
            <a:endParaRPr lang="en-US" dirty="0">
              <a:solidFill>
                <a:schemeClr val="bg1"/>
              </a:solidFill>
            </a:endParaRPr>
          </a:p>
        </p:txBody>
      </p:sp>
      <p:sp>
        <p:nvSpPr>
          <p:cNvPr id="3" name="Content Placeholder 2">
            <a:extLst>
              <a:ext uri="{FF2B5EF4-FFF2-40B4-BE49-F238E27FC236}">
                <a16:creationId xmlns:a16="http://schemas.microsoft.com/office/drawing/2014/main" id="{5B17C81C-1D18-4318-A9B0-F74F52116F69}"/>
              </a:ext>
            </a:extLst>
          </p:cNvPr>
          <p:cNvSpPr>
            <a:spLocks noGrp="1"/>
          </p:cNvSpPr>
          <p:nvPr>
            <p:ph idx="1"/>
          </p:nvPr>
        </p:nvSpPr>
        <p:spPr>
          <a:xfrm>
            <a:off x="787085" y="1206500"/>
            <a:ext cx="10515600" cy="4802416"/>
          </a:xfrm>
        </p:spPr>
        <p:txBody>
          <a:bodyPr/>
          <a:lstStyle/>
          <a:p>
            <a:pPr>
              <a:spcAft>
                <a:spcPts val="1000"/>
              </a:spcAft>
            </a:pPr>
            <a:r>
              <a:rPr lang="en-US" sz="3200" dirty="0"/>
              <a:t>Unlike households, the government does not have to repay its debt</a:t>
            </a:r>
          </a:p>
          <a:p>
            <a:pPr marL="914400" lvl="2">
              <a:spcAft>
                <a:spcPts val="1000"/>
              </a:spcAft>
            </a:pPr>
            <a:r>
              <a:rPr lang="en-US" sz="2800" dirty="0"/>
              <a:t>Retirees cash in maturing bonds, which are financed with new bonds sold to younger people.</a:t>
            </a:r>
          </a:p>
          <a:p>
            <a:pPr marL="914400" lvl="2">
              <a:spcAft>
                <a:spcPts val="1000"/>
              </a:spcAft>
            </a:pPr>
            <a:r>
              <a:rPr lang="en-US" sz="2800" dirty="0"/>
              <a:t>Interest on the debt is essentially paid by the young to their parents.</a:t>
            </a:r>
          </a:p>
          <a:p>
            <a:pPr lvl="3">
              <a:spcAft>
                <a:spcPts val="1000"/>
              </a:spcAft>
            </a:pPr>
            <a:r>
              <a:rPr lang="en-US" sz="2400" dirty="0"/>
              <a:t>When the young are old, their young will do the same for them.</a:t>
            </a:r>
          </a:p>
          <a:p>
            <a:pPr lvl="1"/>
            <a:endParaRPr lang="en-US" dirty="0"/>
          </a:p>
        </p:txBody>
      </p:sp>
      <p:sp>
        <p:nvSpPr>
          <p:cNvPr id="4" name="Slide Number Placeholder 3">
            <a:extLst>
              <a:ext uri="{FF2B5EF4-FFF2-40B4-BE49-F238E27FC236}">
                <a16:creationId xmlns:a16="http://schemas.microsoft.com/office/drawing/2014/main" id="{6AC1A83B-D09E-4577-9289-FD94A102F29F}"/>
              </a:ext>
            </a:extLst>
          </p:cNvPr>
          <p:cNvSpPr>
            <a:spLocks noGrp="1"/>
          </p:cNvSpPr>
          <p:nvPr>
            <p:ph type="sldNum" sz="quarter" idx="12"/>
          </p:nvPr>
        </p:nvSpPr>
        <p:spPr/>
        <p:txBody>
          <a:bodyPr/>
          <a:lstStyle/>
          <a:p>
            <a:fld id="{D9F085D5-EC86-4F6A-B501-C1359CB39116}" type="slidenum">
              <a:rPr lang="en-GB" smtClean="0"/>
              <a:t>43</a:t>
            </a:fld>
            <a:endParaRPr lang="en-GB"/>
          </a:p>
        </p:txBody>
      </p:sp>
    </p:spTree>
    <p:extLst>
      <p:ext uri="{BB962C8B-B14F-4D97-AF65-F5344CB8AC3E}">
        <p14:creationId xmlns:p14="http://schemas.microsoft.com/office/powerpoint/2010/main" val="410196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80923-9961-0B4E-B677-2A2C2B96CF43}"/>
              </a:ext>
            </a:extLst>
          </p:cNvPr>
          <p:cNvSpPr>
            <a:spLocks noGrp="1"/>
          </p:cNvSpPr>
          <p:nvPr>
            <p:ph type="title"/>
          </p:nvPr>
        </p:nvSpPr>
        <p:spPr/>
        <p:txBody>
          <a:bodyPr/>
          <a:lstStyle/>
          <a:p>
            <a:r>
              <a:rPr lang="en-US" dirty="0">
                <a:solidFill>
                  <a:schemeClr val="bg1"/>
                </a:solidFill>
              </a:rPr>
              <a:t>So, </a:t>
            </a:r>
            <a:r>
              <a:rPr lang="en-US" dirty="0"/>
              <a:t>Why Worry About It?</a:t>
            </a:r>
          </a:p>
        </p:txBody>
      </p:sp>
      <p:sp>
        <p:nvSpPr>
          <p:cNvPr id="3" name="Content Placeholder 2">
            <a:extLst>
              <a:ext uri="{FF2B5EF4-FFF2-40B4-BE49-F238E27FC236}">
                <a16:creationId xmlns:a16="http://schemas.microsoft.com/office/drawing/2014/main" id="{FCEEB3C4-4E50-DE43-96CF-53EC299FA7DF}"/>
              </a:ext>
            </a:extLst>
          </p:cNvPr>
          <p:cNvSpPr>
            <a:spLocks noGrp="1"/>
          </p:cNvSpPr>
          <p:nvPr>
            <p:ph idx="1"/>
          </p:nvPr>
        </p:nvSpPr>
        <p:spPr>
          <a:xfrm>
            <a:off x="838200" y="1206500"/>
            <a:ext cx="10515600" cy="4896726"/>
          </a:xfrm>
        </p:spPr>
        <p:txBody>
          <a:bodyPr>
            <a:normAutofit/>
          </a:bodyPr>
          <a:lstStyle/>
          <a:p>
            <a:r>
              <a:rPr lang="en-US" dirty="0"/>
              <a:t>If debt continues to grow… </a:t>
            </a:r>
          </a:p>
          <a:p>
            <a:pPr lvl="1"/>
            <a:r>
              <a:rPr lang="en-US" dirty="0"/>
              <a:t>Interest payments will grow with it.</a:t>
            </a:r>
          </a:p>
          <a:p>
            <a:pPr lvl="2"/>
            <a:r>
              <a:rPr lang="en-US" dirty="0"/>
              <a:t>14% of spending in 2026.</a:t>
            </a:r>
          </a:p>
          <a:p>
            <a:pPr lvl="2"/>
            <a:r>
              <a:rPr lang="en-US" dirty="0"/>
              <a:t>25% of spending in 2056 (projected)</a:t>
            </a:r>
          </a:p>
          <a:p>
            <a:pPr>
              <a:lnSpc>
                <a:spcPct val="110000"/>
              </a:lnSpc>
            </a:pPr>
            <a:r>
              <a:rPr lang="en-US" dirty="0"/>
              <a:t>Rising interest rates: </a:t>
            </a:r>
          </a:p>
          <a:p>
            <a:pPr lvl="1">
              <a:lnSpc>
                <a:spcPct val="110000"/>
              </a:lnSpc>
              <a:spcBef>
                <a:spcPts val="0"/>
              </a:spcBef>
            </a:pPr>
            <a:r>
              <a:rPr lang="en-US" dirty="0"/>
              <a:t>average interest rate was </a:t>
            </a:r>
            <a:r>
              <a:rPr lang="en-US" b="0" i="0" dirty="0">
                <a:solidFill>
                  <a:srgbClr val="001C3B"/>
                </a:solidFill>
                <a:effectLst/>
                <a:latin typeface="Google Sans"/>
              </a:rPr>
              <a:t>1.9% from 2014 to 2023. The Congressional Budget Office (CBO) projects the average interest rate on public debt will </a:t>
            </a:r>
            <a:r>
              <a:rPr lang="en-US" dirty="0">
                <a:solidFill>
                  <a:srgbClr val="001C3B"/>
                </a:solidFill>
                <a:latin typeface="Google Sans"/>
              </a:rPr>
              <a:t>grow from</a:t>
            </a:r>
            <a:r>
              <a:rPr lang="en-US" b="0" i="0" dirty="0">
                <a:solidFill>
                  <a:srgbClr val="001C3B"/>
                </a:solidFill>
                <a:effectLst/>
                <a:latin typeface="Google Sans"/>
              </a:rPr>
              <a:t> 3.4% </a:t>
            </a:r>
            <a:r>
              <a:rPr lang="en-US" dirty="0">
                <a:solidFill>
                  <a:srgbClr val="001C3B"/>
                </a:solidFill>
                <a:latin typeface="Google Sans"/>
              </a:rPr>
              <a:t>in 2026 to 4.2% in 2047</a:t>
            </a:r>
            <a:endParaRPr lang="en-US" b="0" i="0" dirty="0">
              <a:solidFill>
                <a:srgbClr val="001C3B"/>
              </a:solidFill>
              <a:effectLst/>
              <a:latin typeface="Google Sans"/>
            </a:endParaRPr>
          </a:p>
          <a:p>
            <a:pPr>
              <a:lnSpc>
                <a:spcPct val="110000"/>
              </a:lnSpc>
            </a:pPr>
            <a:r>
              <a:rPr lang="en-US" dirty="0"/>
              <a:t>Rising debt reduces budgetary options</a:t>
            </a:r>
          </a:p>
          <a:p>
            <a:pPr>
              <a:lnSpc>
                <a:spcPct val="110000"/>
              </a:lnSpc>
            </a:pPr>
            <a:r>
              <a:rPr lang="en-US" dirty="0"/>
              <a:t>30% of interest payments go to people in other countries</a:t>
            </a:r>
          </a:p>
        </p:txBody>
      </p:sp>
      <p:sp>
        <p:nvSpPr>
          <p:cNvPr id="4" name="Slide Number Placeholder 3">
            <a:extLst>
              <a:ext uri="{FF2B5EF4-FFF2-40B4-BE49-F238E27FC236}">
                <a16:creationId xmlns:a16="http://schemas.microsoft.com/office/drawing/2014/main" id="{106172A2-FA4F-EC49-A46E-59CE2BB2C034}"/>
              </a:ext>
            </a:extLst>
          </p:cNvPr>
          <p:cNvSpPr>
            <a:spLocks noGrp="1"/>
          </p:cNvSpPr>
          <p:nvPr>
            <p:ph type="sldNum" sz="quarter" idx="12"/>
          </p:nvPr>
        </p:nvSpPr>
        <p:spPr/>
        <p:txBody>
          <a:bodyPr/>
          <a:lstStyle/>
          <a:p>
            <a:fld id="{D9F085D5-EC86-4F6A-B501-C1359CB39116}" type="slidenum">
              <a:rPr lang="en-GB" smtClean="0"/>
              <a:t>44</a:t>
            </a:fld>
            <a:endParaRPr lang="en-GB"/>
          </a:p>
        </p:txBody>
      </p:sp>
      <p:sp>
        <p:nvSpPr>
          <p:cNvPr id="7" name="Rectangle 4">
            <a:extLst>
              <a:ext uri="{FF2B5EF4-FFF2-40B4-BE49-F238E27FC236}">
                <a16:creationId xmlns:a16="http://schemas.microsoft.com/office/drawing/2014/main" id="{B15F4F87-2B10-1C42-8781-63757C4E2727}"/>
              </a:ext>
            </a:extLst>
          </p:cNvPr>
          <p:cNvSpPr>
            <a:spLocks noChangeArrowheads="1"/>
          </p:cNvSpPr>
          <p:nvPr/>
        </p:nvSpPr>
        <p:spPr bwMode="auto">
          <a:xfrm flipV="1">
            <a:off x="9137458" y="-1507672"/>
            <a:ext cx="73500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7" name="Picture 1" descr="What The National Debt Means For Kenyans And Kenyan Businesses ...">
            <a:extLst>
              <a:ext uri="{FF2B5EF4-FFF2-40B4-BE49-F238E27FC236}">
                <a16:creationId xmlns:a16="http://schemas.microsoft.com/office/drawing/2014/main" id="{5ABAF6FD-3D75-D641-A883-FD170E660C1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232452" y="103625"/>
            <a:ext cx="3583172" cy="2687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78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80923-9961-0B4E-B677-2A2C2B96CF43}"/>
              </a:ext>
            </a:extLst>
          </p:cNvPr>
          <p:cNvSpPr>
            <a:spLocks noGrp="1"/>
          </p:cNvSpPr>
          <p:nvPr>
            <p:ph type="title"/>
          </p:nvPr>
        </p:nvSpPr>
        <p:spPr/>
        <p:txBody>
          <a:bodyPr/>
          <a:lstStyle/>
          <a:p>
            <a:r>
              <a:rPr lang="en-US" dirty="0">
                <a:solidFill>
                  <a:schemeClr val="bg1"/>
                </a:solidFill>
              </a:rPr>
              <a:t>So, </a:t>
            </a:r>
            <a:r>
              <a:rPr lang="en-US" dirty="0"/>
              <a:t>Why Worry About it?</a:t>
            </a:r>
          </a:p>
        </p:txBody>
      </p:sp>
      <p:sp>
        <p:nvSpPr>
          <p:cNvPr id="3" name="Content Placeholder 2">
            <a:extLst>
              <a:ext uri="{FF2B5EF4-FFF2-40B4-BE49-F238E27FC236}">
                <a16:creationId xmlns:a16="http://schemas.microsoft.com/office/drawing/2014/main" id="{FCEEB3C4-4E50-DE43-96CF-53EC299FA7DF}"/>
              </a:ext>
            </a:extLst>
          </p:cNvPr>
          <p:cNvSpPr>
            <a:spLocks noGrp="1"/>
          </p:cNvSpPr>
          <p:nvPr>
            <p:ph idx="1"/>
          </p:nvPr>
        </p:nvSpPr>
        <p:spPr>
          <a:xfrm>
            <a:off x="838200" y="1663701"/>
            <a:ext cx="10515600" cy="2247900"/>
          </a:xfrm>
        </p:spPr>
        <p:txBody>
          <a:bodyPr>
            <a:normAutofit/>
          </a:bodyPr>
          <a:lstStyle/>
          <a:p>
            <a:r>
              <a:rPr lang="en-US" dirty="0"/>
              <a:t>If debt becomes too high… </a:t>
            </a:r>
          </a:p>
          <a:p>
            <a:pPr lvl="1"/>
            <a:r>
              <a:rPr lang="en-US" sz="2600" dirty="0"/>
              <a:t>Investors might start questioning the creditworthiness of the US government and refuse to continue to lend to it.</a:t>
            </a:r>
          </a:p>
          <a:p>
            <a:pPr lvl="2"/>
            <a:r>
              <a:rPr lang="en-US" sz="2600" dirty="0"/>
              <a:t>Problem: Nobody knows how high is too high.</a:t>
            </a:r>
          </a:p>
        </p:txBody>
      </p:sp>
      <p:sp>
        <p:nvSpPr>
          <p:cNvPr id="4" name="Slide Number Placeholder 3">
            <a:extLst>
              <a:ext uri="{FF2B5EF4-FFF2-40B4-BE49-F238E27FC236}">
                <a16:creationId xmlns:a16="http://schemas.microsoft.com/office/drawing/2014/main" id="{106172A2-FA4F-EC49-A46E-59CE2BB2C034}"/>
              </a:ext>
            </a:extLst>
          </p:cNvPr>
          <p:cNvSpPr>
            <a:spLocks noGrp="1"/>
          </p:cNvSpPr>
          <p:nvPr>
            <p:ph type="sldNum" sz="quarter" idx="12"/>
          </p:nvPr>
        </p:nvSpPr>
        <p:spPr/>
        <p:txBody>
          <a:bodyPr/>
          <a:lstStyle/>
          <a:p>
            <a:fld id="{D9F085D5-EC86-4F6A-B501-C1359CB39116}" type="slidenum">
              <a:rPr lang="en-GB" smtClean="0"/>
              <a:t>45</a:t>
            </a:fld>
            <a:endParaRPr lang="en-GB"/>
          </a:p>
        </p:txBody>
      </p:sp>
    </p:spTree>
    <p:extLst>
      <p:ext uri="{BB962C8B-B14F-4D97-AF65-F5344CB8AC3E}">
        <p14:creationId xmlns:p14="http://schemas.microsoft.com/office/powerpoint/2010/main" val="47612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2650" y="104517"/>
            <a:ext cx="7498080" cy="868362"/>
          </a:xfrm>
        </p:spPr>
        <p:txBody>
          <a:bodyPr>
            <a:normAutofit/>
          </a:bodyPr>
          <a:lstStyle/>
          <a:p>
            <a:r>
              <a:rPr lang="en-US" b="1" dirty="0"/>
              <a:t>How much is too much?</a:t>
            </a:r>
          </a:p>
        </p:txBody>
      </p:sp>
      <p:sp>
        <p:nvSpPr>
          <p:cNvPr id="6" name="Content Placeholder 5"/>
          <p:cNvSpPr>
            <a:spLocks noGrp="1"/>
          </p:cNvSpPr>
          <p:nvPr>
            <p:ph idx="1"/>
          </p:nvPr>
        </p:nvSpPr>
        <p:spPr>
          <a:xfrm>
            <a:off x="976423" y="1859885"/>
            <a:ext cx="10515600" cy="4757737"/>
          </a:xfrm>
        </p:spPr>
        <p:txBody>
          <a:bodyPr>
            <a:normAutofit/>
          </a:bodyPr>
          <a:lstStyle/>
          <a:p>
            <a:endParaRPr lang="en-US" dirty="0"/>
          </a:p>
          <a:p>
            <a:endParaRPr lang="en-US" dirty="0"/>
          </a:p>
          <a:p>
            <a:endParaRPr lang="en-US" dirty="0"/>
          </a:p>
          <a:p>
            <a:endParaRPr lang="en-US" dirty="0"/>
          </a:p>
          <a:p>
            <a:endParaRPr lang="en-US" dirty="0"/>
          </a:p>
          <a:p>
            <a:endParaRPr lang="en-US" dirty="0"/>
          </a:p>
          <a:p>
            <a:pPr marL="82296" indent="0" algn="ctr">
              <a:lnSpc>
                <a:spcPct val="150000"/>
              </a:lnSpc>
              <a:buNone/>
            </a:pPr>
            <a:r>
              <a:rPr lang="en-US" dirty="0"/>
              <a:t>Trucks = Debt;  Bridge = Our Economy</a:t>
            </a:r>
          </a:p>
          <a:p>
            <a:pPr marL="0" indent="0" algn="ctr">
              <a:buNone/>
            </a:pPr>
            <a:r>
              <a:rPr lang="en-US" sz="2400" dirty="0"/>
              <a:t>Apologies to Bill Watterson!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3293" y="1063257"/>
            <a:ext cx="9873085" cy="4146696"/>
          </a:xfrm>
          <a:prstGeom prst="rect">
            <a:avLst/>
          </a:prstGeom>
        </p:spPr>
      </p:pic>
    </p:spTree>
    <p:extLst>
      <p:ext uri="{BB962C8B-B14F-4D97-AF65-F5344CB8AC3E}">
        <p14:creationId xmlns:p14="http://schemas.microsoft.com/office/powerpoint/2010/main" val="387932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fade">
                                      <p:cBhvr>
                                        <p:cTn id="7" dur="1000"/>
                                        <p:tgtEl>
                                          <p:spTgt spid="6">
                                            <p:txEl>
                                              <p:pRg st="6" end="6"/>
                                            </p:txEl>
                                          </p:spTgt>
                                        </p:tgtEl>
                                      </p:cBhvr>
                                    </p:animEffect>
                                    <p:anim calcmode="lin" valueType="num">
                                      <p:cBhvr>
                                        <p:cTn id="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EC49-A4E2-6F9B-0780-1CE1BF66C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6CDC2-E9CC-47AF-52D3-94BBB5D2FA71}"/>
              </a:ext>
            </a:extLst>
          </p:cNvPr>
          <p:cNvSpPr>
            <a:spLocks noGrp="1"/>
          </p:cNvSpPr>
          <p:nvPr>
            <p:ph type="title"/>
          </p:nvPr>
        </p:nvSpPr>
        <p:spPr/>
        <p:txBody>
          <a:bodyPr/>
          <a:lstStyle/>
          <a:p>
            <a:r>
              <a:rPr lang="en-US" dirty="0">
                <a:solidFill>
                  <a:schemeClr val="bg1"/>
                </a:solidFill>
              </a:rPr>
              <a:t>So, </a:t>
            </a:r>
            <a:r>
              <a:rPr lang="en-US" dirty="0"/>
              <a:t>Why Worry About it?</a:t>
            </a:r>
          </a:p>
        </p:txBody>
      </p:sp>
      <p:sp>
        <p:nvSpPr>
          <p:cNvPr id="3" name="Content Placeholder 2">
            <a:extLst>
              <a:ext uri="{FF2B5EF4-FFF2-40B4-BE49-F238E27FC236}">
                <a16:creationId xmlns:a16="http://schemas.microsoft.com/office/drawing/2014/main" id="{75E4890B-22A8-402B-AB69-FA6A57045ECC}"/>
              </a:ext>
            </a:extLst>
          </p:cNvPr>
          <p:cNvSpPr>
            <a:spLocks noGrp="1"/>
          </p:cNvSpPr>
          <p:nvPr>
            <p:ph idx="1"/>
          </p:nvPr>
        </p:nvSpPr>
        <p:spPr>
          <a:xfrm>
            <a:off x="1143000" y="1064870"/>
            <a:ext cx="10617200" cy="4866029"/>
          </a:xfrm>
        </p:spPr>
        <p:txBody>
          <a:bodyPr>
            <a:normAutofit lnSpcReduction="10000"/>
          </a:bodyPr>
          <a:lstStyle/>
          <a:p>
            <a:r>
              <a:rPr lang="en-US" sz="3200" dirty="0"/>
              <a:t>If debt becomes too high…</a:t>
            </a:r>
          </a:p>
          <a:p>
            <a:pPr lvl="1"/>
            <a:r>
              <a:rPr lang="en-US" sz="2800" dirty="0"/>
              <a:t>It becomes more difficult to borrow in times of need.</a:t>
            </a:r>
          </a:p>
          <a:p>
            <a:pPr lvl="2">
              <a:spcBef>
                <a:spcPts val="800"/>
              </a:spcBef>
            </a:pPr>
            <a:r>
              <a:rPr lang="en-US" sz="2800" dirty="0"/>
              <a:t>E.g., War, severe recession, pandemic, etc.</a:t>
            </a:r>
          </a:p>
          <a:p>
            <a:pPr lvl="2">
              <a:spcBef>
                <a:spcPts val="800"/>
              </a:spcBef>
            </a:pPr>
            <a:r>
              <a:rPr lang="en-US" sz="2800" dirty="0"/>
              <a:t>Certainly, we have less flexibility now than 15 or 20 years ago.</a:t>
            </a:r>
          </a:p>
          <a:p>
            <a:pPr lvl="1">
              <a:spcBef>
                <a:spcPts val="2400"/>
              </a:spcBef>
            </a:pPr>
            <a:r>
              <a:rPr lang="en-US" sz="2800" dirty="0"/>
              <a:t>Could start to crowd out investment by consumers and businesses.</a:t>
            </a:r>
          </a:p>
          <a:p>
            <a:pPr lvl="2">
              <a:spcBef>
                <a:spcPts val="800"/>
              </a:spcBef>
            </a:pPr>
            <a:r>
              <a:rPr lang="en-US" sz="2800" dirty="0"/>
              <a:t>Not currently a problem, but no idea if/when it could become one.</a:t>
            </a:r>
          </a:p>
          <a:p>
            <a:pPr lvl="1">
              <a:spcBef>
                <a:spcPts val="2400"/>
              </a:spcBef>
            </a:pPr>
            <a:r>
              <a:rPr lang="en-US" sz="2800" dirty="0"/>
              <a:t>Could be inflationary (unlikely)</a:t>
            </a:r>
          </a:p>
          <a:p>
            <a:pPr lvl="1">
              <a:spcBef>
                <a:spcPts val="2400"/>
              </a:spcBef>
            </a:pPr>
            <a:r>
              <a:rPr lang="en-US" sz="2800" dirty="0"/>
              <a:t>Could give political power to foreign governments (highly unlikely!)</a:t>
            </a:r>
          </a:p>
        </p:txBody>
      </p:sp>
      <p:sp>
        <p:nvSpPr>
          <p:cNvPr id="4" name="Slide Number Placeholder 3">
            <a:extLst>
              <a:ext uri="{FF2B5EF4-FFF2-40B4-BE49-F238E27FC236}">
                <a16:creationId xmlns:a16="http://schemas.microsoft.com/office/drawing/2014/main" id="{789755CB-D086-2952-A08A-D18B74B1D6FC}"/>
              </a:ext>
            </a:extLst>
          </p:cNvPr>
          <p:cNvSpPr>
            <a:spLocks noGrp="1"/>
          </p:cNvSpPr>
          <p:nvPr>
            <p:ph type="sldNum" sz="quarter" idx="12"/>
          </p:nvPr>
        </p:nvSpPr>
        <p:spPr/>
        <p:txBody>
          <a:bodyPr/>
          <a:lstStyle/>
          <a:p>
            <a:fld id="{D9F085D5-EC86-4F6A-B501-C1359CB39116}" type="slidenum">
              <a:rPr lang="en-GB" smtClean="0"/>
              <a:t>47</a:t>
            </a:fld>
            <a:endParaRPr lang="en-GB"/>
          </a:p>
        </p:txBody>
      </p:sp>
    </p:spTree>
    <p:extLst>
      <p:ext uri="{BB962C8B-B14F-4D97-AF65-F5344CB8AC3E}">
        <p14:creationId xmlns:p14="http://schemas.microsoft.com/office/powerpoint/2010/main" val="275674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73AF3-115A-53F8-33DB-201495C48A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5E041E-A237-5EA1-1A00-D17A746FF506}"/>
              </a:ext>
            </a:extLst>
          </p:cNvPr>
          <p:cNvSpPr>
            <a:spLocks noGrp="1"/>
          </p:cNvSpPr>
          <p:nvPr>
            <p:ph type="title"/>
          </p:nvPr>
        </p:nvSpPr>
        <p:spPr>
          <a:xfrm>
            <a:off x="819150" y="0"/>
            <a:ext cx="10515600" cy="1325563"/>
          </a:xfrm>
        </p:spPr>
        <p:txBody>
          <a:bodyPr/>
          <a:lstStyle/>
          <a:p>
            <a:r>
              <a:rPr lang="en-US" dirty="0"/>
              <a:t> </a:t>
            </a:r>
            <a:r>
              <a:rPr lang="en-US" dirty="0">
                <a:solidFill>
                  <a:schemeClr val="bg1"/>
                </a:solidFill>
              </a:rPr>
              <a:t>Ho</a:t>
            </a:r>
            <a:r>
              <a:rPr lang="en-US" dirty="0"/>
              <a:t>w Does the US Government Borrow?</a:t>
            </a:r>
          </a:p>
        </p:txBody>
      </p:sp>
      <p:sp>
        <p:nvSpPr>
          <p:cNvPr id="3" name="Content Placeholder 2">
            <a:extLst>
              <a:ext uri="{FF2B5EF4-FFF2-40B4-BE49-F238E27FC236}">
                <a16:creationId xmlns:a16="http://schemas.microsoft.com/office/drawing/2014/main" id="{F9F473F0-BE02-5E86-2FD4-1ABDBA54C794}"/>
              </a:ext>
            </a:extLst>
          </p:cNvPr>
          <p:cNvSpPr>
            <a:spLocks noGrp="1"/>
          </p:cNvSpPr>
          <p:nvPr>
            <p:ph idx="1"/>
          </p:nvPr>
        </p:nvSpPr>
        <p:spPr>
          <a:xfrm>
            <a:off x="1136583" y="1325562"/>
            <a:ext cx="10515600" cy="5164138"/>
          </a:xfrm>
        </p:spPr>
        <p:txBody>
          <a:bodyPr>
            <a:normAutofit lnSpcReduction="10000"/>
          </a:bodyPr>
          <a:lstStyle/>
          <a:p>
            <a:r>
              <a:rPr lang="en-US" dirty="0"/>
              <a:t>Treasury Department frequently auctions off IOUs </a:t>
            </a:r>
          </a:p>
          <a:p>
            <a:pPr lvl="1"/>
            <a:r>
              <a:rPr lang="en-US" dirty="0"/>
              <a:t>Over $1 trillion every month!!</a:t>
            </a:r>
          </a:p>
          <a:p>
            <a:pPr lvl="1"/>
            <a:r>
              <a:rPr lang="en-US" dirty="0"/>
              <a:t>Including Treasury bills, notes, and bonds; Treasury inflation-protected securities (TIPS); Savings bonds (non-tradable)</a:t>
            </a:r>
          </a:p>
          <a:p>
            <a:pPr lvl="1"/>
            <a:r>
              <a:rPr lang="en-US" dirty="0"/>
              <a:t>Most of the money is used to pay off maturing bonds</a:t>
            </a:r>
          </a:p>
          <a:p>
            <a:r>
              <a:rPr lang="en-US" dirty="0"/>
              <a:t>Who buys the debt?</a:t>
            </a:r>
          </a:p>
          <a:p>
            <a:pPr lvl="1"/>
            <a:r>
              <a:rPr lang="en-US" dirty="0"/>
              <a:t>Other federal agencies, Individuals and businesses (especially banks), State and local governments, Foreign government and individuals</a:t>
            </a:r>
          </a:p>
          <a:p>
            <a:r>
              <a:rPr lang="en-US" dirty="0"/>
              <a:t>A problem would arise if there were not enough buyers (i.e., lenders) because the government could not repay the maturing bonds</a:t>
            </a:r>
          </a:p>
          <a:p>
            <a:pPr lvl="1"/>
            <a:r>
              <a:rPr lang="en-US" dirty="0"/>
              <a:t>Currently many more buyers than bonds sold; this helps keep interest rates paid on the debt low</a:t>
            </a:r>
          </a:p>
          <a:p>
            <a:pPr lvl="1"/>
            <a:endParaRPr lang="en-US" dirty="0"/>
          </a:p>
        </p:txBody>
      </p:sp>
      <p:sp>
        <p:nvSpPr>
          <p:cNvPr id="4" name="Slide Number Placeholder 3">
            <a:extLst>
              <a:ext uri="{FF2B5EF4-FFF2-40B4-BE49-F238E27FC236}">
                <a16:creationId xmlns:a16="http://schemas.microsoft.com/office/drawing/2014/main" id="{2A9039EB-CD8F-ED94-218E-59D56A9F0F51}"/>
              </a:ext>
            </a:extLst>
          </p:cNvPr>
          <p:cNvSpPr>
            <a:spLocks noGrp="1"/>
          </p:cNvSpPr>
          <p:nvPr>
            <p:ph type="sldNum" sz="quarter" idx="12"/>
          </p:nvPr>
        </p:nvSpPr>
        <p:spPr/>
        <p:txBody>
          <a:bodyPr/>
          <a:lstStyle/>
          <a:p>
            <a:fld id="{D9F085D5-EC86-4F6A-B501-C1359CB39116}" type="slidenum">
              <a:rPr lang="en-GB" smtClean="0"/>
              <a:t>48</a:t>
            </a:fld>
            <a:endParaRPr lang="en-GB"/>
          </a:p>
        </p:txBody>
      </p:sp>
    </p:spTree>
    <p:extLst>
      <p:ext uri="{BB962C8B-B14F-4D97-AF65-F5344CB8AC3E}">
        <p14:creationId xmlns:p14="http://schemas.microsoft.com/office/powerpoint/2010/main" val="51294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E2F2F-BA5D-FD4B-AB3B-196B93CC74B2}"/>
              </a:ext>
            </a:extLst>
          </p:cNvPr>
          <p:cNvSpPr>
            <a:spLocks noGrp="1"/>
          </p:cNvSpPr>
          <p:nvPr>
            <p:ph type="title"/>
          </p:nvPr>
        </p:nvSpPr>
        <p:spPr>
          <a:xfrm>
            <a:off x="800100" y="0"/>
            <a:ext cx="10515600" cy="1325563"/>
          </a:xfrm>
        </p:spPr>
        <p:txBody>
          <a:bodyPr/>
          <a:lstStyle/>
          <a:p>
            <a:r>
              <a:rPr lang="en-US" dirty="0">
                <a:solidFill>
                  <a:schemeClr val="bg1"/>
                </a:solidFill>
              </a:rPr>
              <a:t>Wh</a:t>
            </a:r>
            <a:r>
              <a:rPr lang="en-US" dirty="0"/>
              <a:t>at Is a Fiscal Crisis?</a:t>
            </a:r>
          </a:p>
        </p:txBody>
      </p:sp>
      <p:sp>
        <p:nvSpPr>
          <p:cNvPr id="3" name="Content Placeholder 2">
            <a:extLst>
              <a:ext uri="{FF2B5EF4-FFF2-40B4-BE49-F238E27FC236}">
                <a16:creationId xmlns:a16="http://schemas.microsoft.com/office/drawing/2014/main" id="{14E1736C-E386-0846-A36F-9042AA0D1967}"/>
              </a:ext>
            </a:extLst>
          </p:cNvPr>
          <p:cNvSpPr>
            <a:spLocks noGrp="1"/>
          </p:cNvSpPr>
          <p:nvPr>
            <p:ph idx="1"/>
          </p:nvPr>
        </p:nvSpPr>
        <p:spPr>
          <a:xfrm>
            <a:off x="1003300" y="1410280"/>
            <a:ext cx="10515600" cy="5054020"/>
          </a:xfrm>
        </p:spPr>
        <p:txBody>
          <a:bodyPr>
            <a:normAutofit/>
          </a:bodyPr>
          <a:lstStyle/>
          <a:p>
            <a:r>
              <a:rPr lang="en-US" dirty="0"/>
              <a:t>Caused by: Greatly increased perception of riskiness of government debt leading people to stop buying government bonds.</a:t>
            </a:r>
          </a:p>
          <a:p>
            <a:pPr lvl="1"/>
            <a:r>
              <a:rPr lang="en-US" dirty="0"/>
              <a:t>Government would be unable to repay its maturing debt</a:t>
            </a:r>
          </a:p>
          <a:p>
            <a:r>
              <a:rPr lang="en-US" dirty="0"/>
              <a:t>Potential manifestations:</a:t>
            </a:r>
          </a:p>
          <a:p>
            <a:pPr lvl="1"/>
            <a:r>
              <a:rPr lang="en-US" dirty="0"/>
              <a:t>Sudden and significant increase in interest rates</a:t>
            </a:r>
          </a:p>
          <a:p>
            <a:pPr lvl="1"/>
            <a:r>
              <a:rPr lang="en-US" dirty="0"/>
              <a:t>Plunging exchange rates</a:t>
            </a:r>
          </a:p>
          <a:p>
            <a:r>
              <a:rPr lang="en-US" dirty="0"/>
              <a:t>Potential results:</a:t>
            </a:r>
          </a:p>
          <a:p>
            <a:pPr lvl="1"/>
            <a:r>
              <a:rPr lang="en-US" dirty="0"/>
              <a:t>Dramatic budget reforms may be necessary to stave off actual default.</a:t>
            </a:r>
          </a:p>
          <a:p>
            <a:pPr lvl="1"/>
            <a:r>
              <a:rPr lang="en-US" dirty="0"/>
              <a:t>Severe recession from dramatic declines in government spending and (because of higher interest rates) investment and consumption</a:t>
            </a:r>
          </a:p>
          <a:p>
            <a:pPr lvl="1"/>
            <a:r>
              <a:rPr lang="en-US" dirty="0"/>
              <a:t>Higher interest bill on existing debt</a:t>
            </a:r>
          </a:p>
          <a:p>
            <a:endParaRPr lang="en-US" dirty="0"/>
          </a:p>
        </p:txBody>
      </p:sp>
      <p:sp>
        <p:nvSpPr>
          <p:cNvPr id="4" name="Slide Number Placeholder 3">
            <a:extLst>
              <a:ext uri="{FF2B5EF4-FFF2-40B4-BE49-F238E27FC236}">
                <a16:creationId xmlns:a16="http://schemas.microsoft.com/office/drawing/2014/main" id="{A048381F-96D1-B148-9BA1-1E53919022CC}"/>
              </a:ext>
            </a:extLst>
          </p:cNvPr>
          <p:cNvSpPr>
            <a:spLocks noGrp="1"/>
          </p:cNvSpPr>
          <p:nvPr>
            <p:ph type="sldNum" sz="quarter" idx="12"/>
          </p:nvPr>
        </p:nvSpPr>
        <p:spPr/>
        <p:txBody>
          <a:bodyPr/>
          <a:lstStyle/>
          <a:p>
            <a:fld id="{D9F085D5-EC86-4F6A-B501-C1359CB39116}" type="slidenum">
              <a:rPr lang="en-GB" smtClean="0"/>
              <a:t>49</a:t>
            </a:fld>
            <a:endParaRPr lang="en-GB"/>
          </a:p>
        </p:txBody>
      </p:sp>
    </p:spTree>
    <p:extLst>
      <p:ext uri="{BB962C8B-B14F-4D97-AF65-F5344CB8AC3E}">
        <p14:creationId xmlns:p14="http://schemas.microsoft.com/office/powerpoint/2010/main" val="92354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D37B20-760D-1433-A15F-2398D904DA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6" name="TextBox 5">
            <a:extLst>
              <a:ext uri="{FF2B5EF4-FFF2-40B4-BE49-F238E27FC236}">
                <a16:creationId xmlns:a16="http://schemas.microsoft.com/office/drawing/2014/main" id="{E1785D4A-83A7-5425-02EA-0358CA6E7D78}"/>
              </a:ext>
            </a:extLst>
          </p:cNvPr>
          <p:cNvSpPr txBox="1"/>
          <p:nvPr/>
        </p:nvSpPr>
        <p:spPr>
          <a:xfrm>
            <a:off x="1289785" y="4860758"/>
            <a:ext cx="6820072" cy="1200329"/>
          </a:xfrm>
          <a:prstGeom prst="rect">
            <a:avLst/>
          </a:prstGeom>
          <a:noFill/>
        </p:spPr>
        <p:txBody>
          <a:bodyPr wrap="square" rtlCol="0">
            <a:spAutoFit/>
          </a:bodyPr>
          <a:lstStyle/>
          <a:p>
            <a:r>
              <a:rPr lang="en-US" sz="3600" dirty="0"/>
              <a:t>Grows at about $89,000/second; over $7 billion every day</a:t>
            </a:r>
          </a:p>
        </p:txBody>
      </p:sp>
      <p:pic>
        <p:nvPicPr>
          <p:cNvPr id="4" name="Picture 3" descr="A blue and black rectangle with white text">
            <a:extLst>
              <a:ext uri="{FF2B5EF4-FFF2-40B4-BE49-F238E27FC236}">
                <a16:creationId xmlns:a16="http://schemas.microsoft.com/office/drawing/2014/main" id="{61D656F7-28F1-76F1-731B-04EA2F9D8A30}"/>
              </a:ext>
            </a:extLst>
          </p:cNvPr>
          <p:cNvPicPr>
            <a:picLocks noChangeAspect="1"/>
          </p:cNvPicPr>
          <p:nvPr/>
        </p:nvPicPr>
        <p:blipFill>
          <a:blip r:embed="rId3"/>
          <a:stretch>
            <a:fillRect/>
          </a:stretch>
        </p:blipFill>
        <p:spPr>
          <a:xfrm>
            <a:off x="888802" y="1231787"/>
            <a:ext cx="10178818" cy="2905834"/>
          </a:xfrm>
          <a:prstGeom prst="rect">
            <a:avLst/>
          </a:prstGeom>
        </p:spPr>
      </p:pic>
      <p:pic>
        <p:nvPicPr>
          <p:cNvPr id="9" name="Picture 8">
            <a:extLst>
              <a:ext uri="{FF2B5EF4-FFF2-40B4-BE49-F238E27FC236}">
                <a16:creationId xmlns:a16="http://schemas.microsoft.com/office/drawing/2014/main" id="{3FD0B9CD-12DA-47A5-3C93-22DB248BB82E}"/>
              </a:ext>
            </a:extLst>
          </p:cNvPr>
          <p:cNvPicPr>
            <a:picLocks noChangeAspect="1"/>
          </p:cNvPicPr>
          <p:nvPr/>
        </p:nvPicPr>
        <p:blipFill>
          <a:blip r:embed="rId4"/>
          <a:stretch>
            <a:fillRect/>
          </a:stretch>
        </p:blipFill>
        <p:spPr>
          <a:xfrm>
            <a:off x="1124380" y="2374135"/>
            <a:ext cx="9729571" cy="1446751"/>
          </a:xfrm>
          <a:prstGeom prst="rect">
            <a:avLst/>
          </a:prstGeom>
        </p:spPr>
      </p:pic>
    </p:spTree>
    <p:extLst>
      <p:ext uri="{BB962C8B-B14F-4D97-AF65-F5344CB8AC3E}">
        <p14:creationId xmlns:p14="http://schemas.microsoft.com/office/powerpoint/2010/main" val="33340745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92EE5-A462-4B47-9A96-15FE65A62A72}"/>
              </a:ext>
            </a:extLst>
          </p:cNvPr>
          <p:cNvSpPr>
            <a:spLocks noGrp="1"/>
          </p:cNvSpPr>
          <p:nvPr>
            <p:ph type="title"/>
          </p:nvPr>
        </p:nvSpPr>
        <p:spPr>
          <a:xfrm>
            <a:off x="703729" y="0"/>
            <a:ext cx="10515600" cy="1325563"/>
          </a:xfrm>
        </p:spPr>
        <p:txBody>
          <a:bodyPr/>
          <a:lstStyle/>
          <a:p>
            <a:r>
              <a:rPr lang="en-US" sz="3800" dirty="0">
                <a:solidFill>
                  <a:schemeClr val="bg1"/>
                </a:solidFill>
              </a:rPr>
              <a:t>CBO</a:t>
            </a:r>
            <a:r>
              <a:rPr lang="en-US" dirty="0">
                <a:solidFill>
                  <a:schemeClr val="bg1"/>
                </a:solidFill>
              </a:rPr>
              <a:t> </a:t>
            </a:r>
            <a:r>
              <a:rPr lang="en-US" dirty="0">
                <a:solidFill>
                  <a:schemeClr val="accent5">
                    <a:lumMod val="50000"/>
                  </a:schemeClr>
                </a:solidFill>
              </a:rPr>
              <a:t>on the Possibility of a Fiscal Crisis</a:t>
            </a:r>
            <a:endParaRPr lang="en-US" dirty="0">
              <a:solidFill>
                <a:schemeClr val="bg1"/>
              </a:solidFill>
            </a:endParaRPr>
          </a:p>
        </p:txBody>
      </p:sp>
      <p:sp>
        <p:nvSpPr>
          <p:cNvPr id="3" name="Content Placeholder 2">
            <a:extLst>
              <a:ext uri="{FF2B5EF4-FFF2-40B4-BE49-F238E27FC236}">
                <a16:creationId xmlns:a16="http://schemas.microsoft.com/office/drawing/2014/main" id="{A7BA3810-89F1-4C2F-89B1-7678132BE87D}"/>
              </a:ext>
            </a:extLst>
          </p:cNvPr>
          <p:cNvSpPr>
            <a:spLocks noGrp="1"/>
          </p:cNvSpPr>
          <p:nvPr>
            <p:ph idx="1"/>
          </p:nvPr>
        </p:nvSpPr>
        <p:spPr>
          <a:xfrm>
            <a:off x="838200" y="957943"/>
            <a:ext cx="10515600" cy="5900057"/>
          </a:xfrm>
        </p:spPr>
        <p:txBody>
          <a:bodyPr/>
          <a:lstStyle/>
          <a:p>
            <a:r>
              <a:rPr lang="en-US" b="0" dirty="0"/>
              <a:t>The United States currently benefits from the dollar’s position as the world’s reserve currency and </a:t>
            </a:r>
          </a:p>
          <a:p>
            <a:r>
              <a:rPr lang="en-US" b="0" dirty="0"/>
              <a:t>The federal government borrows in dollars, </a:t>
            </a:r>
          </a:p>
          <a:p>
            <a:r>
              <a:rPr lang="en-US" b="0" dirty="0"/>
              <a:t>Therefore, a financial crisis—similar to those that befell Argentina, Greece, or Ireland—is much less likely in the United States. </a:t>
            </a:r>
          </a:p>
          <a:p>
            <a:r>
              <a:rPr lang="en-US" b="0" dirty="0"/>
              <a:t>Although no one can predict whether or when a fiscal crisis might occur or how it would unfold, the </a:t>
            </a:r>
            <a:r>
              <a:rPr lang="en-US" b="0" u="sng" dirty="0"/>
              <a:t>risk is almost certainly increased by high and rising debt.</a:t>
            </a:r>
          </a:p>
          <a:p>
            <a:r>
              <a:rPr lang="en-US" sz="2800" b="0" dirty="0"/>
              <a:t>Crises of confidence, in addition to being unpredictable, happen </a:t>
            </a:r>
            <a:r>
              <a:rPr lang="en-US" sz="2800" b="0" u="sng" dirty="0"/>
              <a:t>very quickly</a:t>
            </a:r>
            <a:r>
              <a:rPr lang="en-US" sz="2800" b="0" dirty="0"/>
              <a:t>. (Credit rating agencies have downgraded US debt in the past, citing concerns about ability and willingness to repay it.)</a:t>
            </a:r>
          </a:p>
          <a:p>
            <a:endParaRPr lang="en-US" b="0" u="sng" dirty="0"/>
          </a:p>
        </p:txBody>
      </p:sp>
      <p:sp>
        <p:nvSpPr>
          <p:cNvPr id="4" name="Slide Number Placeholder 3">
            <a:extLst>
              <a:ext uri="{FF2B5EF4-FFF2-40B4-BE49-F238E27FC236}">
                <a16:creationId xmlns:a16="http://schemas.microsoft.com/office/drawing/2014/main" id="{AF0F7D4A-A7BB-4878-A33C-C4DA401F2E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5" name="TextBox 4">
            <a:extLst>
              <a:ext uri="{FF2B5EF4-FFF2-40B4-BE49-F238E27FC236}">
                <a16:creationId xmlns:a16="http://schemas.microsoft.com/office/drawing/2014/main" id="{F89C6F3D-6A73-F440-8D71-7C9DC351A911}"/>
              </a:ext>
            </a:extLst>
          </p:cNvPr>
          <p:cNvSpPr txBox="1"/>
          <p:nvPr/>
        </p:nvSpPr>
        <p:spPr>
          <a:xfrm>
            <a:off x="8229600" y="6456851"/>
            <a:ext cx="333642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CBO – Federal Debt: A Primer, March 2020</a:t>
            </a:r>
          </a:p>
        </p:txBody>
      </p:sp>
    </p:spTree>
    <p:extLst>
      <p:ext uri="{BB962C8B-B14F-4D97-AF65-F5344CB8AC3E}">
        <p14:creationId xmlns:p14="http://schemas.microsoft.com/office/powerpoint/2010/main" val="329363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A89E9-33C7-6D45-9894-4A71FCCC4526}"/>
              </a:ext>
            </a:extLst>
          </p:cNvPr>
          <p:cNvSpPr>
            <a:spLocks noGrp="1"/>
          </p:cNvSpPr>
          <p:nvPr>
            <p:ph type="title"/>
          </p:nvPr>
        </p:nvSpPr>
        <p:spPr>
          <a:xfrm>
            <a:off x="764630" y="0"/>
            <a:ext cx="10515600" cy="1325563"/>
          </a:xfrm>
        </p:spPr>
        <p:txBody>
          <a:bodyPr/>
          <a:lstStyle/>
          <a:p>
            <a:r>
              <a:rPr lang="en-US" dirty="0">
                <a:solidFill>
                  <a:schemeClr val="bg1"/>
                </a:solidFill>
              </a:rPr>
              <a:t>The</a:t>
            </a:r>
            <a:r>
              <a:rPr lang="en-US" dirty="0"/>
              <a:t> Key: Stabilization of Relative Debt</a:t>
            </a:r>
          </a:p>
        </p:txBody>
      </p:sp>
      <p:sp>
        <p:nvSpPr>
          <p:cNvPr id="3" name="Content Placeholder 2">
            <a:extLst>
              <a:ext uri="{FF2B5EF4-FFF2-40B4-BE49-F238E27FC236}">
                <a16:creationId xmlns:a16="http://schemas.microsoft.com/office/drawing/2014/main" id="{378CCFE5-C5C3-3841-A35D-D71B9A6D1009}"/>
              </a:ext>
            </a:extLst>
          </p:cNvPr>
          <p:cNvSpPr>
            <a:spLocks noGrp="1"/>
          </p:cNvSpPr>
          <p:nvPr>
            <p:ph idx="1"/>
          </p:nvPr>
        </p:nvSpPr>
        <p:spPr>
          <a:xfrm>
            <a:off x="838200" y="1156844"/>
            <a:ext cx="10515600" cy="4351338"/>
          </a:xfrm>
        </p:spPr>
        <p:txBody>
          <a:bodyPr/>
          <a:lstStyle/>
          <a:p>
            <a:r>
              <a:rPr lang="en-US" dirty="0"/>
              <a:t>Stabilization of relative debt might forestall the consequences of chronic deficits.</a:t>
            </a:r>
          </a:p>
          <a:p>
            <a:r>
              <a:rPr lang="en-US" dirty="0"/>
              <a:t>Problem: The US relative debt level is in no way stable!</a:t>
            </a:r>
          </a:p>
          <a:p>
            <a:r>
              <a:rPr lang="en-US" dirty="0"/>
              <a:t>Budget surpluses are not necessary, but budget control is.</a:t>
            </a:r>
          </a:p>
        </p:txBody>
      </p:sp>
      <p:sp>
        <p:nvSpPr>
          <p:cNvPr id="4" name="Slide Number Placeholder 3">
            <a:extLst>
              <a:ext uri="{FF2B5EF4-FFF2-40B4-BE49-F238E27FC236}">
                <a16:creationId xmlns:a16="http://schemas.microsoft.com/office/drawing/2014/main" id="{69DDAB76-4E67-9D48-8CA6-CE54DB58BAC7}"/>
              </a:ext>
            </a:extLst>
          </p:cNvPr>
          <p:cNvSpPr>
            <a:spLocks noGrp="1"/>
          </p:cNvSpPr>
          <p:nvPr>
            <p:ph type="sldNum" sz="quarter" idx="12"/>
          </p:nvPr>
        </p:nvSpPr>
        <p:spPr/>
        <p:txBody>
          <a:bodyPr/>
          <a:lstStyle/>
          <a:p>
            <a:fld id="{D9F085D5-EC86-4F6A-B501-C1359CB39116}" type="slidenum">
              <a:rPr lang="en-GB" smtClean="0"/>
              <a:t>51</a:t>
            </a:fld>
            <a:endParaRPr lang="en-GB"/>
          </a:p>
        </p:txBody>
      </p:sp>
    </p:spTree>
    <p:extLst>
      <p:ext uri="{BB962C8B-B14F-4D97-AF65-F5344CB8AC3E}">
        <p14:creationId xmlns:p14="http://schemas.microsoft.com/office/powerpoint/2010/main" val="1430006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779C6-C682-4F94-8BE6-C9BD3B45388D}"/>
              </a:ext>
            </a:extLst>
          </p:cNvPr>
          <p:cNvSpPr>
            <a:spLocks noGrp="1"/>
          </p:cNvSpPr>
          <p:nvPr>
            <p:ph type="title"/>
          </p:nvPr>
        </p:nvSpPr>
        <p:spPr>
          <a:xfrm>
            <a:off x="842960" y="0"/>
            <a:ext cx="10515600" cy="1325563"/>
          </a:xfrm>
        </p:spPr>
        <p:txBody>
          <a:bodyPr/>
          <a:lstStyle/>
          <a:p>
            <a:r>
              <a:rPr lang="en-US" dirty="0">
                <a:solidFill>
                  <a:schemeClr val="bg1"/>
                </a:solidFill>
              </a:rPr>
              <a:t>Sta</a:t>
            </a:r>
            <a:r>
              <a:rPr lang="en-US" dirty="0"/>
              <a:t>bilizing the </a:t>
            </a:r>
            <a:r>
              <a:rPr lang="en-US" dirty="0">
                <a:solidFill>
                  <a:schemeClr val="accent5">
                    <a:lumMod val="50000"/>
                  </a:schemeClr>
                </a:solidFill>
              </a:rPr>
              <a:t>Relative Debt</a:t>
            </a:r>
            <a:endParaRPr lang="en-US" dirty="0">
              <a:solidFill>
                <a:schemeClr val="bg1"/>
              </a:solidFill>
            </a:endParaRPr>
          </a:p>
        </p:txBody>
      </p:sp>
      <p:sp>
        <p:nvSpPr>
          <p:cNvPr id="3" name="Content Placeholder 2">
            <a:extLst>
              <a:ext uri="{FF2B5EF4-FFF2-40B4-BE49-F238E27FC236}">
                <a16:creationId xmlns:a16="http://schemas.microsoft.com/office/drawing/2014/main" id="{BAB0864E-74A9-4784-B5E8-9D62C0CB2D57}"/>
              </a:ext>
            </a:extLst>
          </p:cNvPr>
          <p:cNvSpPr>
            <a:spLocks noGrp="1"/>
          </p:cNvSpPr>
          <p:nvPr>
            <p:ph idx="1"/>
          </p:nvPr>
        </p:nvSpPr>
        <p:spPr>
          <a:xfrm>
            <a:off x="838200" y="1325563"/>
            <a:ext cx="10515600" cy="4596505"/>
          </a:xfrm>
        </p:spPr>
        <p:txBody>
          <a:bodyPr>
            <a:normAutofit lnSpcReduction="10000"/>
          </a:bodyPr>
          <a:lstStyle/>
          <a:p>
            <a:r>
              <a:rPr lang="en-US" dirty="0"/>
              <a:t>Remember:</a:t>
            </a:r>
          </a:p>
          <a:p>
            <a:pPr lvl="1"/>
            <a:r>
              <a:rPr lang="en-US" dirty="0"/>
              <a:t>the denominator of relative debt is GDP</a:t>
            </a:r>
          </a:p>
          <a:p>
            <a:pPr lvl="1"/>
            <a:r>
              <a:rPr lang="en-US" dirty="0"/>
              <a:t>the numerator is debt</a:t>
            </a:r>
          </a:p>
          <a:p>
            <a:r>
              <a:rPr lang="en-US" dirty="0"/>
              <a:t>The denominator grows at the rate of growth of GDP.</a:t>
            </a:r>
          </a:p>
          <a:p>
            <a:r>
              <a:rPr lang="en-US" dirty="0"/>
              <a:t>The numerator grows with:</a:t>
            </a:r>
          </a:p>
          <a:p>
            <a:pPr lvl="1"/>
            <a:r>
              <a:rPr lang="en-US" dirty="0"/>
              <a:t>the </a:t>
            </a:r>
            <a:r>
              <a:rPr lang="en-US" i="1" dirty="0"/>
              <a:t>interest rate </a:t>
            </a:r>
            <a:r>
              <a:rPr lang="en-US" dirty="0"/>
              <a:t>on the debt plus (or minus) </a:t>
            </a:r>
          </a:p>
          <a:p>
            <a:pPr lvl="1"/>
            <a:r>
              <a:rPr lang="en-US" dirty="0"/>
              <a:t>the effect of the primary deficit (surplus)</a:t>
            </a:r>
          </a:p>
          <a:p>
            <a:r>
              <a:rPr lang="en-US" dirty="0"/>
              <a:t>Notes: </a:t>
            </a:r>
          </a:p>
          <a:p>
            <a:pPr lvl="1"/>
            <a:r>
              <a:rPr lang="en-US" dirty="0"/>
              <a:t>relative debt can fall, even with a deficit, if it causes the debt to grow more slowly than GDP.</a:t>
            </a:r>
          </a:p>
          <a:p>
            <a:pPr lvl="1"/>
            <a:r>
              <a:rPr lang="en-US" dirty="0"/>
              <a:t>Relative debt could rise with a surplus if interest rates are high enough.</a:t>
            </a:r>
          </a:p>
        </p:txBody>
      </p:sp>
      <p:sp>
        <p:nvSpPr>
          <p:cNvPr id="4" name="Slide Number Placeholder 3">
            <a:extLst>
              <a:ext uri="{FF2B5EF4-FFF2-40B4-BE49-F238E27FC236}">
                <a16:creationId xmlns:a16="http://schemas.microsoft.com/office/drawing/2014/main" id="{5728BDFC-F5BE-4669-A37C-F57C55D23541}"/>
              </a:ext>
            </a:extLst>
          </p:cNvPr>
          <p:cNvSpPr>
            <a:spLocks noGrp="1"/>
          </p:cNvSpPr>
          <p:nvPr>
            <p:ph type="sldNum" sz="quarter" idx="12"/>
          </p:nvPr>
        </p:nvSpPr>
        <p:spPr/>
        <p:txBody>
          <a:bodyPr/>
          <a:lstStyle/>
          <a:p>
            <a:fld id="{D9F085D5-EC86-4F6A-B501-C1359CB39116}" type="slidenum">
              <a:rPr lang="en-GB" smtClean="0"/>
              <a:t>52</a:t>
            </a:fld>
            <a:endParaRPr lang="en-GB"/>
          </a:p>
        </p:txBody>
      </p:sp>
    </p:spTree>
    <p:extLst>
      <p:ext uri="{BB962C8B-B14F-4D97-AF65-F5344CB8AC3E}">
        <p14:creationId xmlns:p14="http://schemas.microsoft.com/office/powerpoint/2010/main" val="87439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8B9C4-8F2C-46A9-A435-9B8CA936F758}"/>
              </a:ext>
            </a:extLst>
          </p:cNvPr>
          <p:cNvSpPr>
            <a:spLocks noGrp="1"/>
          </p:cNvSpPr>
          <p:nvPr>
            <p:ph type="title"/>
          </p:nvPr>
        </p:nvSpPr>
        <p:spPr>
          <a:xfrm>
            <a:off x="756836" y="0"/>
            <a:ext cx="10515600" cy="1325563"/>
          </a:xfrm>
        </p:spPr>
        <p:txBody>
          <a:bodyPr/>
          <a:lstStyle/>
          <a:p>
            <a:r>
              <a:rPr lang="en-US" dirty="0">
                <a:solidFill>
                  <a:schemeClr val="bg1"/>
                </a:solidFill>
              </a:rPr>
              <a:t>OK: </a:t>
            </a:r>
            <a:r>
              <a:rPr lang="en-US" dirty="0">
                <a:solidFill>
                  <a:schemeClr val="accent5">
                    <a:lumMod val="50000"/>
                  </a:schemeClr>
                </a:solidFill>
              </a:rPr>
              <a:t>Relative Debt Cannot Grow Forever, But</a:t>
            </a:r>
            <a:endParaRPr lang="en-US" dirty="0">
              <a:solidFill>
                <a:schemeClr val="bg1"/>
              </a:solidFill>
            </a:endParaRPr>
          </a:p>
        </p:txBody>
      </p:sp>
      <p:sp>
        <p:nvSpPr>
          <p:cNvPr id="3" name="Content Placeholder 2">
            <a:extLst>
              <a:ext uri="{FF2B5EF4-FFF2-40B4-BE49-F238E27FC236}">
                <a16:creationId xmlns:a16="http://schemas.microsoft.com/office/drawing/2014/main" id="{EB9EA6FC-E493-4E35-810B-1BDC84B4F83E}"/>
              </a:ext>
            </a:extLst>
          </p:cNvPr>
          <p:cNvSpPr>
            <a:spLocks noGrp="1"/>
          </p:cNvSpPr>
          <p:nvPr>
            <p:ph idx="1"/>
          </p:nvPr>
        </p:nvSpPr>
        <p:spPr/>
        <p:txBody>
          <a:bodyPr/>
          <a:lstStyle/>
          <a:p>
            <a:pPr>
              <a:spcAft>
                <a:spcPts val="1000"/>
              </a:spcAft>
            </a:pPr>
            <a:r>
              <a:rPr lang="en-US" dirty="0"/>
              <a:t>Does it matter at what level we stabilize relative debt?</a:t>
            </a:r>
          </a:p>
          <a:p>
            <a:pPr>
              <a:spcAft>
                <a:spcPts val="1000"/>
              </a:spcAft>
            </a:pPr>
            <a:r>
              <a:rPr lang="en-US" dirty="0"/>
              <a:t>Relative debt stops growing:</a:t>
            </a:r>
          </a:p>
          <a:p>
            <a:pPr lvl="1">
              <a:spcAft>
                <a:spcPts val="1000"/>
              </a:spcAft>
            </a:pPr>
            <a:r>
              <a:rPr lang="en-US" dirty="0"/>
              <a:t> when the growth of debt is less the growth in GDP (on average).</a:t>
            </a:r>
          </a:p>
          <a:p>
            <a:pPr>
              <a:spcAft>
                <a:spcPts val="1000"/>
              </a:spcAft>
            </a:pPr>
            <a:r>
              <a:rPr lang="en-US" dirty="0"/>
              <a:t>The bigger the relative debt, the smaller the effect of a primary surplus or deficit.</a:t>
            </a:r>
          </a:p>
          <a:p>
            <a:endParaRPr lang="en-US" dirty="0"/>
          </a:p>
        </p:txBody>
      </p:sp>
      <p:sp>
        <p:nvSpPr>
          <p:cNvPr id="4" name="Slide Number Placeholder 3">
            <a:extLst>
              <a:ext uri="{FF2B5EF4-FFF2-40B4-BE49-F238E27FC236}">
                <a16:creationId xmlns:a16="http://schemas.microsoft.com/office/drawing/2014/main" id="{8890836A-97B8-49CB-9865-A680116E578C}"/>
              </a:ext>
            </a:extLst>
          </p:cNvPr>
          <p:cNvSpPr>
            <a:spLocks noGrp="1"/>
          </p:cNvSpPr>
          <p:nvPr>
            <p:ph type="sldNum" sz="quarter" idx="12"/>
          </p:nvPr>
        </p:nvSpPr>
        <p:spPr/>
        <p:txBody>
          <a:bodyPr/>
          <a:lstStyle/>
          <a:p>
            <a:fld id="{D9F085D5-EC86-4F6A-B501-C1359CB39116}" type="slidenum">
              <a:rPr lang="en-GB" smtClean="0"/>
              <a:t>53</a:t>
            </a:fld>
            <a:endParaRPr lang="en-GB"/>
          </a:p>
        </p:txBody>
      </p:sp>
    </p:spTree>
    <p:extLst>
      <p:ext uri="{BB962C8B-B14F-4D97-AF65-F5344CB8AC3E}">
        <p14:creationId xmlns:p14="http://schemas.microsoft.com/office/powerpoint/2010/main" val="347270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DB727-31D1-BB4D-9EBF-2BC6FCDC303E}"/>
              </a:ext>
            </a:extLst>
          </p:cNvPr>
          <p:cNvSpPr>
            <a:spLocks noGrp="1"/>
          </p:cNvSpPr>
          <p:nvPr>
            <p:ph type="title"/>
          </p:nvPr>
        </p:nvSpPr>
        <p:spPr>
          <a:xfrm>
            <a:off x="734025" y="0"/>
            <a:ext cx="10515600" cy="1325563"/>
          </a:xfrm>
        </p:spPr>
        <p:txBody>
          <a:bodyPr/>
          <a:lstStyle/>
          <a:p>
            <a:r>
              <a:rPr lang="en-US" dirty="0">
                <a:solidFill>
                  <a:schemeClr val="bg1"/>
                </a:solidFill>
              </a:rPr>
              <a:t>Oth</a:t>
            </a:r>
            <a:r>
              <a:rPr lang="en-US" dirty="0"/>
              <a:t>er Thoughts on Government Debt</a:t>
            </a:r>
          </a:p>
        </p:txBody>
      </p:sp>
      <p:sp>
        <p:nvSpPr>
          <p:cNvPr id="3" name="Content Placeholder 2">
            <a:extLst>
              <a:ext uri="{FF2B5EF4-FFF2-40B4-BE49-F238E27FC236}">
                <a16:creationId xmlns:a16="http://schemas.microsoft.com/office/drawing/2014/main" id="{A29A3D5C-92BB-0D40-95B5-C0CFE9E85EFA}"/>
              </a:ext>
            </a:extLst>
          </p:cNvPr>
          <p:cNvSpPr>
            <a:spLocks noGrp="1"/>
          </p:cNvSpPr>
          <p:nvPr>
            <p:ph idx="1"/>
          </p:nvPr>
        </p:nvSpPr>
        <p:spPr>
          <a:xfrm>
            <a:off x="838200" y="1325562"/>
            <a:ext cx="10515600" cy="4675187"/>
          </a:xfrm>
        </p:spPr>
        <p:txBody>
          <a:bodyPr>
            <a:normAutofit/>
          </a:bodyPr>
          <a:lstStyle/>
          <a:p>
            <a:r>
              <a:rPr lang="en-US" dirty="0"/>
              <a:t>In time, interest payments will crowd out other government spending</a:t>
            </a:r>
          </a:p>
          <a:p>
            <a:pPr>
              <a:spcBef>
                <a:spcPts val="1600"/>
              </a:spcBef>
            </a:pPr>
            <a:r>
              <a:rPr lang="en-US" dirty="0"/>
              <a:t>Many economists think it is reasonable to borrow at low interest rates for investment</a:t>
            </a:r>
          </a:p>
          <a:p>
            <a:pPr lvl="1"/>
            <a:r>
              <a:rPr lang="en-US" dirty="0"/>
              <a:t>For example, for infrastructure</a:t>
            </a:r>
          </a:p>
          <a:p>
            <a:r>
              <a:rPr lang="en-US" dirty="0"/>
              <a:t>A large debt encourages government bias toward higher inflation</a:t>
            </a:r>
          </a:p>
          <a:p>
            <a:pPr lvl="1"/>
            <a:r>
              <a:rPr lang="en-US" dirty="0"/>
              <a:t>Inflation reduces real value of current debt (but not new debt)</a:t>
            </a:r>
          </a:p>
          <a:p>
            <a:r>
              <a:rPr lang="en-US" dirty="0"/>
              <a:t>Eventually will have to dramatically reform the budget, significantly cutting many programs, including most social programs</a:t>
            </a:r>
          </a:p>
          <a:p>
            <a:endParaRPr lang="en-US" dirty="0"/>
          </a:p>
        </p:txBody>
      </p:sp>
      <p:sp>
        <p:nvSpPr>
          <p:cNvPr id="4" name="Slide Number Placeholder 3">
            <a:extLst>
              <a:ext uri="{FF2B5EF4-FFF2-40B4-BE49-F238E27FC236}">
                <a16:creationId xmlns:a16="http://schemas.microsoft.com/office/drawing/2014/main" id="{E4EA5054-CE04-9945-A9FF-C51971785FB4}"/>
              </a:ext>
            </a:extLst>
          </p:cNvPr>
          <p:cNvSpPr>
            <a:spLocks noGrp="1"/>
          </p:cNvSpPr>
          <p:nvPr>
            <p:ph type="sldNum" sz="quarter" idx="12"/>
          </p:nvPr>
        </p:nvSpPr>
        <p:spPr/>
        <p:txBody>
          <a:bodyPr/>
          <a:lstStyle/>
          <a:p>
            <a:fld id="{D9F085D5-EC86-4F6A-B501-C1359CB39116}" type="slidenum">
              <a:rPr lang="en-GB" smtClean="0"/>
              <a:t>54</a:t>
            </a:fld>
            <a:endParaRPr lang="en-GB"/>
          </a:p>
        </p:txBody>
      </p:sp>
      <p:pic>
        <p:nvPicPr>
          <p:cNvPr id="6" name="Picture 5">
            <a:extLst>
              <a:ext uri="{FF2B5EF4-FFF2-40B4-BE49-F238E27FC236}">
                <a16:creationId xmlns:a16="http://schemas.microsoft.com/office/drawing/2014/main" id="{011166CB-6334-F2A7-DAEF-A90276E73214}"/>
              </a:ext>
            </a:extLst>
          </p:cNvPr>
          <p:cNvPicPr>
            <a:picLocks noChangeAspect="1"/>
          </p:cNvPicPr>
          <p:nvPr/>
        </p:nvPicPr>
        <p:blipFill>
          <a:blip r:embed="rId2"/>
          <a:stretch>
            <a:fillRect/>
          </a:stretch>
        </p:blipFill>
        <p:spPr>
          <a:xfrm>
            <a:off x="10030407" y="5123183"/>
            <a:ext cx="1985544" cy="1573450"/>
          </a:xfrm>
          <a:prstGeom prst="rect">
            <a:avLst/>
          </a:prstGeom>
        </p:spPr>
      </p:pic>
    </p:spTree>
    <p:extLst>
      <p:ext uri="{BB962C8B-B14F-4D97-AF65-F5344CB8AC3E}">
        <p14:creationId xmlns:p14="http://schemas.microsoft.com/office/powerpoint/2010/main" val="169796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B5751-C19F-8A99-9813-B4F4209A7C44}"/>
              </a:ext>
            </a:extLst>
          </p:cNvPr>
          <p:cNvSpPr>
            <a:spLocks noGrp="1"/>
          </p:cNvSpPr>
          <p:nvPr>
            <p:ph type="title"/>
          </p:nvPr>
        </p:nvSpPr>
        <p:spPr>
          <a:xfrm>
            <a:off x="950934" y="0"/>
            <a:ext cx="10515600" cy="1325563"/>
          </a:xfrm>
        </p:spPr>
        <p:txBody>
          <a:bodyPr/>
          <a:lstStyle/>
          <a:p>
            <a:r>
              <a:rPr lang="en-US" dirty="0">
                <a:solidFill>
                  <a:schemeClr val="bg1"/>
                </a:solidFill>
              </a:rPr>
              <a:t>Ho</a:t>
            </a:r>
            <a:r>
              <a:rPr lang="en-US" dirty="0"/>
              <a:t>w To Address the Debt?</a:t>
            </a:r>
          </a:p>
        </p:txBody>
      </p:sp>
      <p:sp>
        <p:nvSpPr>
          <p:cNvPr id="3" name="Content Placeholder 2">
            <a:extLst>
              <a:ext uri="{FF2B5EF4-FFF2-40B4-BE49-F238E27FC236}">
                <a16:creationId xmlns:a16="http://schemas.microsoft.com/office/drawing/2014/main" id="{EDA898AB-ACBB-C8B5-1449-D46070147E7F}"/>
              </a:ext>
            </a:extLst>
          </p:cNvPr>
          <p:cNvSpPr>
            <a:spLocks noGrp="1"/>
          </p:cNvSpPr>
          <p:nvPr>
            <p:ph idx="1"/>
          </p:nvPr>
        </p:nvSpPr>
        <p:spPr>
          <a:xfrm>
            <a:off x="838200" y="949124"/>
            <a:ext cx="10515600" cy="4972944"/>
          </a:xfrm>
        </p:spPr>
        <p:txBody>
          <a:bodyPr>
            <a:normAutofit/>
          </a:bodyPr>
          <a:lstStyle/>
          <a:p>
            <a:r>
              <a:rPr lang="en-US" sz="3200" dirty="0"/>
              <a:t>The question isn’t taxes vs spending cuts.</a:t>
            </a:r>
          </a:p>
          <a:p>
            <a:r>
              <a:rPr lang="en-US" sz="3200" dirty="0"/>
              <a:t>The question is:</a:t>
            </a:r>
          </a:p>
          <a:p>
            <a:pPr lvl="1"/>
            <a:r>
              <a:rPr lang="en-US" sz="2800" b="1" dirty="0"/>
              <a:t>Who should bear the burden of solving the problem?</a:t>
            </a:r>
          </a:p>
          <a:p>
            <a:pPr lvl="2"/>
            <a:r>
              <a:rPr lang="en-US" sz="2800" dirty="0"/>
              <a:t>Spending cuts will primarily burden lower-income households.</a:t>
            </a:r>
          </a:p>
          <a:p>
            <a:pPr lvl="2"/>
            <a:r>
              <a:rPr lang="en-US" sz="2800" dirty="0"/>
              <a:t>Tax increases will primarily burden high-income households.</a:t>
            </a:r>
          </a:p>
          <a:p>
            <a:pPr lvl="2"/>
            <a:r>
              <a:rPr lang="en-US" sz="2800" dirty="0"/>
              <a:t>Soc Sec benefit cuts (age limit, actual payments, etc.) will primarily burden current retirees and lower-income households.</a:t>
            </a:r>
          </a:p>
          <a:p>
            <a:pPr lvl="2"/>
            <a:r>
              <a:rPr lang="en-US" sz="2800" dirty="0"/>
              <a:t>Doing nothing will increase the cost and push the burden out to younger people/households</a:t>
            </a:r>
          </a:p>
        </p:txBody>
      </p:sp>
      <p:sp>
        <p:nvSpPr>
          <p:cNvPr id="4" name="Slide Number Placeholder 3">
            <a:extLst>
              <a:ext uri="{FF2B5EF4-FFF2-40B4-BE49-F238E27FC236}">
                <a16:creationId xmlns:a16="http://schemas.microsoft.com/office/drawing/2014/main" id="{63FD654E-F3B7-2B83-42CE-573528F0FC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29770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CAF0A-9058-2042-A147-826FD61F4C77}"/>
              </a:ext>
            </a:extLst>
          </p:cNvPr>
          <p:cNvSpPr>
            <a:spLocks noGrp="1"/>
          </p:cNvSpPr>
          <p:nvPr>
            <p:ph type="title"/>
          </p:nvPr>
        </p:nvSpPr>
        <p:spPr>
          <a:xfrm>
            <a:off x="635000" y="0"/>
            <a:ext cx="10515600" cy="1325563"/>
          </a:xfrm>
        </p:spPr>
        <p:txBody>
          <a:bodyPr/>
          <a:lstStyle/>
          <a:p>
            <a:r>
              <a:rPr lang="en-US" dirty="0"/>
              <a:t> </a:t>
            </a:r>
            <a:r>
              <a:rPr lang="en-US" dirty="0">
                <a:solidFill>
                  <a:schemeClr val="bg1"/>
                </a:solidFill>
              </a:rPr>
              <a:t>The</a:t>
            </a:r>
            <a:r>
              <a:rPr lang="en-US" dirty="0"/>
              <a:t>re Are Other (Bad/Costly) Solutions</a:t>
            </a:r>
          </a:p>
        </p:txBody>
      </p:sp>
      <p:sp>
        <p:nvSpPr>
          <p:cNvPr id="3" name="Content Placeholder 2">
            <a:extLst>
              <a:ext uri="{FF2B5EF4-FFF2-40B4-BE49-F238E27FC236}">
                <a16:creationId xmlns:a16="http://schemas.microsoft.com/office/drawing/2014/main" id="{26A21240-C6A3-AA42-8BCC-EBDB2BA1970F}"/>
              </a:ext>
            </a:extLst>
          </p:cNvPr>
          <p:cNvSpPr>
            <a:spLocks noGrp="1"/>
          </p:cNvSpPr>
          <p:nvPr>
            <p:ph idx="1"/>
          </p:nvPr>
        </p:nvSpPr>
        <p:spPr>
          <a:xfrm>
            <a:off x="1041400" y="1253331"/>
            <a:ext cx="10515600" cy="4351338"/>
          </a:xfrm>
        </p:spPr>
        <p:txBody>
          <a:bodyPr/>
          <a:lstStyle/>
          <a:p>
            <a:r>
              <a:rPr lang="en-US" dirty="0"/>
              <a:t>Financial repression</a:t>
            </a:r>
          </a:p>
          <a:p>
            <a:pPr lvl="1"/>
            <a:r>
              <a:rPr lang="en-US" dirty="0"/>
              <a:t>Using regulation to force down interest rates.</a:t>
            </a:r>
          </a:p>
          <a:p>
            <a:r>
              <a:rPr lang="en-US" dirty="0"/>
              <a:t>Paying the interest by printing money.</a:t>
            </a:r>
          </a:p>
          <a:p>
            <a:pPr lvl="1"/>
            <a:r>
              <a:rPr lang="en-US" dirty="0"/>
              <a:t>Risks inflation, hyper- or otherwise.</a:t>
            </a:r>
          </a:p>
          <a:p>
            <a:r>
              <a:rPr lang="en-US" dirty="0"/>
              <a:t>Encourage inflation in other ways</a:t>
            </a:r>
          </a:p>
          <a:p>
            <a:pPr lvl="1"/>
            <a:r>
              <a:rPr lang="en-US" dirty="0"/>
              <a:t>Reduces the real value of current debt (but not new debt)</a:t>
            </a:r>
          </a:p>
          <a:p>
            <a:r>
              <a:rPr lang="en-US" dirty="0"/>
              <a:t>Or defaulting on the debt.</a:t>
            </a:r>
          </a:p>
          <a:p>
            <a:pPr lvl="1"/>
            <a:r>
              <a:rPr lang="en-US" dirty="0"/>
              <a:t>This will forever raise the cost of government borrowing.</a:t>
            </a:r>
          </a:p>
        </p:txBody>
      </p:sp>
      <p:sp>
        <p:nvSpPr>
          <p:cNvPr id="4" name="Slide Number Placeholder 3">
            <a:extLst>
              <a:ext uri="{FF2B5EF4-FFF2-40B4-BE49-F238E27FC236}">
                <a16:creationId xmlns:a16="http://schemas.microsoft.com/office/drawing/2014/main" id="{E2D8D692-44D2-4140-94A2-0F57DABFED09}"/>
              </a:ext>
            </a:extLst>
          </p:cNvPr>
          <p:cNvSpPr>
            <a:spLocks noGrp="1"/>
          </p:cNvSpPr>
          <p:nvPr>
            <p:ph type="sldNum" sz="quarter" idx="12"/>
          </p:nvPr>
        </p:nvSpPr>
        <p:spPr/>
        <p:txBody>
          <a:bodyPr/>
          <a:lstStyle/>
          <a:p>
            <a:fld id="{D9F085D5-EC86-4F6A-B501-C1359CB39116}" type="slidenum">
              <a:rPr lang="en-GB" smtClean="0"/>
              <a:t>56</a:t>
            </a:fld>
            <a:endParaRPr lang="en-GB"/>
          </a:p>
        </p:txBody>
      </p:sp>
    </p:spTree>
    <p:extLst>
      <p:ext uri="{BB962C8B-B14F-4D97-AF65-F5344CB8AC3E}">
        <p14:creationId xmlns:p14="http://schemas.microsoft.com/office/powerpoint/2010/main" val="34204508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D9D72-298B-4895-B2DE-26494D0DB579}"/>
              </a:ext>
            </a:extLst>
          </p:cNvPr>
          <p:cNvSpPr>
            <a:spLocks noGrp="1"/>
          </p:cNvSpPr>
          <p:nvPr>
            <p:ph type="title"/>
          </p:nvPr>
        </p:nvSpPr>
        <p:spPr>
          <a:xfrm>
            <a:off x="809624" y="176922"/>
            <a:ext cx="10515600" cy="1623300"/>
          </a:xfrm>
        </p:spPr>
        <p:txBody>
          <a:bodyPr/>
          <a:lstStyle/>
          <a:p>
            <a:r>
              <a:rPr lang="en-US" dirty="0">
                <a:solidFill>
                  <a:schemeClr val="bg1"/>
                </a:solidFill>
              </a:rPr>
              <a:t>Bot</a:t>
            </a:r>
            <a:r>
              <a:rPr lang="en-US" dirty="0">
                <a:solidFill>
                  <a:schemeClr val="accent5">
                    <a:lumMod val="50000"/>
                  </a:schemeClr>
                </a:solidFill>
              </a:rPr>
              <a:t>tom Line:  We Need to Worry about </a:t>
            </a:r>
            <a:br>
              <a:rPr lang="en-US" dirty="0">
                <a:solidFill>
                  <a:schemeClr val="accent5">
                    <a:lumMod val="50000"/>
                  </a:schemeClr>
                </a:solidFill>
              </a:rPr>
            </a:br>
            <a:r>
              <a:rPr lang="en-US" dirty="0">
                <a:solidFill>
                  <a:schemeClr val="accent5">
                    <a:lumMod val="50000"/>
                  </a:schemeClr>
                </a:solidFill>
              </a:rPr>
              <a:t>the Debt</a:t>
            </a:r>
            <a:endParaRPr lang="en-US" dirty="0">
              <a:solidFill>
                <a:schemeClr val="bg1"/>
              </a:solidFill>
            </a:endParaRPr>
          </a:p>
        </p:txBody>
      </p:sp>
      <p:sp>
        <p:nvSpPr>
          <p:cNvPr id="3" name="Content Placeholder 2">
            <a:extLst>
              <a:ext uri="{FF2B5EF4-FFF2-40B4-BE49-F238E27FC236}">
                <a16:creationId xmlns:a16="http://schemas.microsoft.com/office/drawing/2014/main" id="{610820EC-7A47-4FA9-8934-17D49D567EF5}"/>
              </a:ext>
            </a:extLst>
          </p:cNvPr>
          <p:cNvSpPr>
            <a:spLocks noGrp="1"/>
          </p:cNvSpPr>
          <p:nvPr>
            <p:ph idx="1"/>
          </p:nvPr>
        </p:nvSpPr>
        <p:spPr>
          <a:xfrm>
            <a:off x="1333500" y="1570730"/>
            <a:ext cx="10020300" cy="4351338"/>
          </a:xfrm>
        </p:spPr>
        <p:txBody>
          <a:bodyPr/>
          <a:lstStyle/>
          <a:p>
            <a:r>
              <a:rPr lang="en-US" b="0" dirty="0"/>
              <a:t>Interest rates were low for many years, no more!</a:t>
            </a:r>
          </a:p>
          <a:p>
            <a:r>
              <a:rPr lang="en-US" b="0" dirty="0"/>
              <a:t>A fiscal crisis should be avoided at all costs.</a:t>
            </a:r>
          </a:p>
          <a:p>
            <a:r>
              <a:rPr lang="en-US" b="0" dirty="0"/>
              <a:t>Stabilizing relative debt would substantially reduce the possibility of a crisis.</a:t>
            </a:r>
          </a:p>
          <a:p>
            <a:r>
              <a:rPr lang="en-US" b="0" dirty="0"/>
              <a:t>The good news is we can stabilize relative debt without a primary surplus.</a:t>
            </a:r>
          </a:p>
          <a:p>
            <a:r>
              <a:rPr lang="en-US" b="0" dirty="0"/>
              <a:t>Question is not </a:t>
            </a:r>
            <a:r>
              <a:rPr lang="en-US" i="1" dirty="0"/>
              <a:t>WHETHER</a:t>
            </a:r>
            <a:r>
              <a:rPr lang="en-US" b="0" dirty="0"/>
              <a:t> the US will have to act…</a:t>
            </a:r>
          </a:p>
          <a:p>
            <a:pPr marL="0" indent="0">
              <a:buNone/>
            </a:pPr>
            <a:r>
              <a:rPr lang="en-US" b="0" dirty="0"/>
              <a:t>							but </a:t>
            </a:r>
            <a:r>
              <a:rPr lang="en-US" i="1" dirty="0"/>
              <a:t>WHEN</a:t>
            </a:r>
            <a:r>
              <a:rPr lang="en-US" b="0" dirty="0"/>
              <a:t>.</a:t>
            </a:r>
            <a:endParaRPr lang="en-US" dirty="0"/>
          </a:p>
        </p:txBody>
      </p:sp>
      <p:sp>
        <p:nvSpPr>
          <p:cNvPr id="4" name="Slide Number Placeholder 3">
            <a:extLst>
              <a:ext uri="{FF2B5EF4-FFF2-40B4-BE49-F238E27FC236}">
                <a16:creationId xmlns:a16="http://schemas.microsoft.com/office/drawing/2014/main" id="{8EE93746-C873-412E-869B-1AB5455988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20343098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4B4AF-18A6-4E07-884C-E28AF144B403}"/>
              </a:ext>
            </a:extLst>
          </p:cNvPr>
          <p:cNvSpPr>
            <a:spLocks noGrp="1"/>
          </p:cNvSpPr>
          <p:nvPr>
            <p:ph type="title"/>
          </p:nvPr>
        </p:nvSpPr>
        <p:spPr/>
        <p:txBody>
          <a:bodyPr/>
          <a:lstStyle/>
          <a:p>
            <a:r>
              <a:rPr lang="en-US" dirty="0" err="1">
                <a:solidFill>
                  <a:schemeClr val="bg1"/>
                </a:solidFill>
              </a:rPr>
              <a:t>Tak</a:t>
            </a:r>
            <a:r>
              <a:rPr lang="en-US" dirty="0" err="1">
                <a:solidFill>
                  <a:schemeClr val="accent5">
                    <a:lumMod val="50000"/>
                  </a:schemeClr>
                </a:solidFill>
              </a:rPr>
              <a:t>eways</a:t>
            </a:r>
            <a:endParaRPr lang="en-US" dirty="0">
              <a:solidFill>
                <a:schemeClr val="accent5">
                  <a:lumMod val="50000"/>
                </a:schemeClr>
              </a:solidFill>
            </a:endParaRPr>
          </a:p>
        </p:txBody>
      </p:sp>
      <p:sp>
        <p:nvSpPr>
          <p:cNvPr id="3" name="Content Placeholder 2">
            <a:extLst>
              <a:ext uri="{FF2B5EF4-FFF2-40B4-BE49-F238E27FC236}">
                <a16:creationId xmlns:a16="http://schemas.microsoft.com/office/drawing/2014/main" id="{2B7D7FB6-7126-4F2C-A772-FCD989AD0FCF}"/>
              </a:ext>
            </a:extLst>
          </p:cNvPr>
          <p:cNvSpPr>
            <a:spLocks noGrp="1"/>
          </p:cNvSpPr>
          <p:nvPr>
            <p:ph idx="1"/>
          </p:nvPr>
        </p:nvSpPr>
        <p:spPr>
          <a:xfrm>
            <a:off x="838200" y="1325563"/>
            <a:ext cx="10515600" cy="4596505"/>
          </a:xfrm>
        </p:spPr>
        <p:txBody>
          <a:bodyPr>
            <a:normAutofit fontScale="92500"/>
          </a:bodyPr>
          <a:lstStyle/>
          <a:p>
            <a:r>
              <a:rPr lang="en-US" b="0" dirty="0"/>
              <a:t>Some combination of spending cuts and tax increases should be enacted to stabilize relative deficits</a:t>
            </a:r>
          </a:p>
          <a:p>
            <a:pPr>
              <a:spcAft>
                <a:spcPts val="1000"/>
              </a:spcAft>
            </a:pPr>
            <a:r>
              <a:rPr lang="en-US" b="0" dirty="0"/>
              <a:t>The particular combination of spending cuts and revenue increases is a political question</a:t>
            </a:r>
          </a:p>
          <a:p>
            <a:pPr>
              <a:spcAft>
                <a:spcPts val="1000"/>
              </a:spcAft>
            </a:pPr>
            <a:r>
              <a:rPr lang="en-US" b="0" dirty="0"/>
              <a:t>The longer we wait to address the deficit, the harder and more disruptive addressing it will be. Given the fiscal challenges of an aging population and climate change, it is better to do this sooner than later.</a:t>
            </a:r>
          </a:p>
          <a:p>
            <a:pPr>
              <a:spcAft>
                <a:spcPts val="600"/>
              </a:spcAft>
            </a:pPr>
            <a:r>
              <a:rPr lang="en-US" b="0" dirty="0"/>
              <a:t>But high debt levels should not deter:</a:t>
            </a:r>
          </a:p>
          <a:p>
            <a:pPr lvl="1"/>
            <a:r>
              <a:rPr lang="en-US" dirty="0"/>
              <a:t>Productive infrastructure investment.</a:t>
            </a:r>
          </a:p>
          <a:p>
            <a:pPr lvl="1">
              <a:spcAft>
                <a:spcPts val="1000"/>
              </a:spcAft>
            </a:pPr>
            <a:r>
              <a:rPr lang="en-US" dirty="0"/>
              <a:t>Fiscal responses to crises.  </a:t>
            </a:r>
          </a:p>
          <a:p>
            <a:endParaRPr lang="en-US" b="0" dirty="0"/>
          </a:p>
        </p:txBody>
      </p:sp>
      <p:sp>
        <p:nvSpPr>
          <p:cNvPr id="4" name="Slide Number Placeholder 3">
            <a:extLst>
              <a:ext uri="{FF2B5EF4-FFF2-40B4-BE49-F238E27FC236}">
                <a16:creationId xmlns:a16="http://schemas.microsoft.com/office/drawing/2014/main" id="{9EDD384E-035D-4303-A6B3-256D99B13205}"/>
              </a:ext>
            </a:extLst>
          </p:cNvPr>
          <p:cNvSpPr>
            <a:spLocks noGrp="1"/>
          </p:cNvSpPr>
          <p:nvPr>
            <p:ph type="sldNum" sz="quarter" idx="12"/>
          </p:nvPr>
        </p:nvSpPr>
        <p:spPr/>
        <p:txBody>
          <a:bodyPr/>
          <a:lstStyle/>
          <a:p>
            <a:fld id="{D9F085D5-EC86-4F6A-B501-C1359CB39116}" type="slidenum">
              <a:rPr lang="en-GB" smtClean="0"/>
              <a:t>58</a:t>
            </a:fld>
            <a:endParaRPr lang="en-GB"/>
          </a:p>
        </p:txBody>
      </p:sp>
      <p:pic>
        <p:nvPicPr>
          <p:cNvPr id="5" name="Picture 4">
            <a:extLst>
              <a:ext uri="{FF2B5EF4-FFF2-40B4-BE49-F238E27FC236}">
                <a16:creationId xmlns:a16="http://schemas.microsoft.com/office/drawing/2014/main" id="{51DC6279-A3F7-F2B7-0D3F-5B0C832449FB}"/>
              </a:ext>
            </a:extLst>
          </p:cNvPr>
          <p:cNvPicPr>
            <a:picLocks noChangeAspect="1"/>
          </p:cNvPicPr>
          <p:nvPr/>
        </p:nvPicPr>
        <p:blipFill>
          <a:blip r:embed="rId2"/>
          <a:stretch>
            <a:fillRect/>
          </a:stretch>
        </p:blipFill>
        <p:spPr>
          <a:xfrm>
            <a:off x="9190329" y="3771659"/>
            <a:ext cx="2908044" cy="2304488"/>
          </a:xfrm>
          <a:prstGeom prst="rect">
            <a:avLst/>
          </a:prstGeom>
        </p:spPr>
      </p:pic>
    </p:spTree>
    <p:extLst>
      <p:ext uri="{BB962C8B-B14F-4D97-AF65-F5344CB8AC3E}">
        <p14:creationId xmlns:p14="http://schemas.microsoft.com/office/powerpoint/2010/main" val="263900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0ECB8-34D0-45D0-E066-967EF084D8AD}"/>
              </a:ext>
            </a:extLst>
          </p:cNvPr>
          <p:cNvSpPr>
            <a:spLocks noGrp="1"/>
          </p:cNvSpPr>
          <p:nvPr>
            <p:ph type="title"/>
          </p:nvPr>
        </p:nvSpPr>
        <p:spPr>
          <a:xfrm>
            <a:off x="791900" y="0"/>
            <a:ext cx="10515600" cy="1325563"/>
          </a:xfrm>
        </p:spPr>
        <p:txBody>
          <a:bodyPr/>
          <a:lstStyle/>
          <a:p>
            <a:r>
              <a:rPr lang="en-US" dirty="0">
                <a:solidFill>
                  <a:schemeClr val="bg1"/>
                </a:solidFill>
              </a:rPr>
              <a:t>Wh</a:t>
            </a:r>
            <a:r>
              <a:rPr lang="en-US" dirty="0"/>
              <a:t>at is the Debt Ceiling?</a:t>
            </a:r>
          </a:p>
        </p:txBody>
      </p:sp>
      <p:sp>
        <p:nvSpPr>
          <p:cNvPr id="3" name="Content Placeholder 2">
            <a:extLst>
              <a:ext uri="{FF2B5EF4-FFF2-40B4-BE49-F238E27FC236}">
                <a16:creationId xmlns:a16="http://schemas.microsoft.com/office/drawing/2014/main" id="{35C839C0-EBB2-AE10-B718-9491695C49BA}"/>
              </a:ext>
            </a:extLst>
          </p:cNvPr>
          <p:cNvSpPr>
            <a:spLocks noGrp="1"/>
          </p:cNvSpPr>
          <p:nvPr>
            <p:ph idx="1"/>
          </p:nvPr>
        </p:nvSpPr>
        <p:spPr>
          <a:xfrm>
            <a:off x="1037968" y="1336449"/>
            <a:ext cx="10315832" cy="4596505"/>
          </a:xfrm>
        </p:spPr>
        <p:txBody>
          <a:bodyPr/>
          <a:lstStyle/>
          <a:p>
            <a:pPr>
              <a:spcAft>
                <a:spcPts val="1500"/>
              </a:spcAft>
            </a:pPr>
            <a:r>
              <a:rPr lang="en-US" dirty="0"/>
              <a:t>An amount of debt that the federal government can not exceed without congressional approval.</a:t>
            </a:r>
          </a:p>
          <a:p>
            <a:pPr>
              <a:spcAft>
                <a:spcPts val="1500"/>
              </a:spcAft>
            </a:pPr>
            <a:r>
              <a:rPr lang="en-US" dirty="0"/>
              <a:t>From the Constitution: only Congress can authorize the borrowing of money on credit of the United States </a:t>
            </a:r>
            <a:r>
              <a:rPr lang="en-US" sz="2000" b="0" dirty="0"/>
              <a:t>(Article I, Section 8)</a:t>
            </a:r>
            <a:r>
              <a:rPr lang="en-US" dirty="0"/>
              <a:t>.</a:t>
            </a:r>
          </a:p>
          <a:p>
            <a:r>
              <a:rPr lang="en-US" dirty="0"/>
              <a:t>During WWI, requests came so fast and furious, that Congress put in place the Debt Ceiling.</a:t>
            </a:r>
          </a:p>
          <a:p>
            <a:pPr lvl="1">
              <a:spcAft>
                <a:spcPts val="1500"/>
              </a:spcAft>
            </a:pPr>
            <a:r>
              <a:rPr lang="en-US" dirty="0"/>
              <a:t>Approvals then occurred only periodically.</a:t>
            </a:r>
          </a:p>
          <a:p>
            <a:r>
              <a:rPr lang="en-US" dirty="0"/>
              <a:t>And it continues today.</a:t>
            </a:r>
          </a:p>
        </p:txBody>
      </p:sp>
      <p:sp>
        <p:nvSpPr>
          <p:cNvPr id="4" name="Slide Number Placeholder 3">
            <a:extLst>
              <a:ext uri="{FF2B5EF4-FFF2-40B4-BE49-F238E27FC236}">
                <a16:creationId xmlns:a16="http://schemas.microsoft.com/office/drawing/2014/main" id="{24F25E3D-C266-0789-D891-AA35EBC7B02A}"/>
              </a:ext>
            </a:extLst>
          </p:cNvPr>
          <p:cNvSpPr>
            <a:spLocks noGrp="1"/>
          </p:cNvSpPr>
          <p:nvPr>
            <p:ph type="sldNum" sz="quarter" idx="12"/>
          </p:nvPr>
        </p:nvSpPr>
        <p:spPr/>
        <p:txBody>
          <a:bodyPr/>
          <a:lstStyle/>
          <a:p>
            <a:fld id="{D9F085D5-EC86-4F6A-B501-C1359CB39116}" type="slidenum">
              <a:rPr lang="en-GB" smtClean="0"/>
              <a:t>59</a:t>
            </a:fld>
            <a:endParaRPr lang="en-GB"/>
          </a:p>
        </p:txBody>
      </p:sp>
    </p:spTree>
    <p:extLst>
      <p:ext uri="{BB962C8B-B14F-4D97-AF65-F5344CB8AC3E}">
        <p14:creationId xmlns:p14="http://schemas.microsoft.com/office/powerpoint/2010/main" val="2032955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1FA84-2ED3-437A-06A7-05E1A5CA80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945241-E1B4-00A4-AD68-BCC3817FE248}"/>
              </a:ext>
            </a:extLst>
          </p:cNvPr>
          <p:cNvSpPr>
            <a:spLocks noGrp="1"/>
          </p:cNvSpPr>
          <p:nvPr>
            <p:ph type="title"/>
          </p:nvPr>
        </p:nvSpPr>
        <p:spPr>
          <a:xfrm>
            <a:off x="766480" y="0"/>
            <a:ext cx="10515600" cy="1325563"/>
          </a:xfrm>
        </p:spPr>
        <p:txBody>
          <a:bodyPr/>
          <a:lstStyle/>
          <a:p>
            <a:r>
              <a:rPr lang="en-US" dirty="0">
                <a:solidFill>
                  <a:schemeClr val="bg1"/>
                </a:solidFill>
              </a:rPr>
              <a:t>The</a:t>
            </a:r>
            <a:r>
              <a:rPr lang="en-US" dirty="0">
                <a:solidFill>
                  <a:schemeClr val="accent5">
                    <a:lumMod val="50000"/>
                  </a:schemeClr>
                </a:solidFill>
              </a:rPr>
              <a:t> </a:t>
            </a:r>
            <a:r>
              <a:rPr lang="en-US" i="1" dirty="0">
                <a:solidFill>
                  <a:schemeClr val="accent5">
                    <a:lumMod val="50000"/>
                  </a:schemeClr>
                </a:solidFill>
              </a:rPr>
              <a:t>Relative</a:t>
            </a:r>
            <a:r>
              <a:rPr lang="en-US" dirty="0">
                <a:solidFill>
                  <a:schemeClr val="accent5">
                    <a:lumMod val="50000"/>
                  </a:schemeClr>
                </a:solidFill>
              </a:rPr>
              <a:t> Debt</a:t>
            </a:r>
            <a:endParaRPr lang="en-US" dirty="0">
              <a:solidFill>
                <a:schemeClr val="bg1"/>
              </a:solidFill>
            </a:endParaRPr>
          </a:p>
        </p:txBody>
      </p:sp>
      <p:sp>
        <p:nvSpPr>
          <p:cNvPr id="3" name="Content Placeholder 2">
            <a:extLst>
              <a:ext uri="{FF2B5EF4-FFF2-40B4-BE49-F238E27FC236}">
                <a16:creationId xmlns:a16="http://schemas.microsoft.com/office/drawing/2014/main" id="{4F8F11A4-32B9-BDD6-EA57-09A418285EB4}"/>
              </a:ext>
            </a:extLst>
          </p:cNvPr>
          <p:cNvSpPr>
            <a:spLocks noGrp="1"/>
          </p:cNvSpPr>
          <p:nvPr>
            <p:ph idx="1"/>
          </p:nvPr>
        </p:nvSpPr>
        <p:spPr>
          <a:xfrm>
            <a:off x="838200" y="1041401"/>
            <a:ext cx="10515600" cy="1604468"/>
          </a:xfrm>
        </p:spPr>
        <p:txBody>
          <a:bodyPr>
            <a:normAutofit fontScale="92500" lnSpcReduction="10000"/>
          </a:bodyPr>
          <a:lstStyle/>
          <a:p>
            <a:endParaRPr lang="en-US" dirty="0"/>
          </a:p>
          <a:p>
            <a:r>
              <a:rPr lang="en-US" sz="3000" dirty="0"/>
              <a:t>Economists analyze the debt </a:t>
            </a:r>
            <a:r>
              <a:rPr lang="en-US" sz="3000" i="1" dirty="0"/>
              <a:t>relative</a:t>
            </a:r>
            <a:r>
              <a:rPr lang="en-US" sz="3000" dirty="0"/>
              <a:t> to GDP because:</a:t>
            </a:r>
          </a:p>
          <a:p>
            <a:pPr lvl="1"/>
            <a:r>
              <a:rPr lang="en-US" sz="2600" dirty="0"/>
              <a:t>To the extent that debt and deficits have </a:t>
            </a:r>
            <a:r>
              <a:rPr lang="en-US" sz="2600" b="1" i="1" dirty="0"/>
              <a:t>burdens</a:t>
            </a:r>
            <a:r>
              <a:rPr lang="en-US" sz="2600" dirty="0"/>
              <a:t>, these burdens depend on the size of the debt </a:t>
            </a:r>
            <a:r>
              <a:rPr lang="en-US" sz="2600" b="1" i="1" dirty="0"/>
              <a:t>relative</a:t>
            </a:r>
            <a:r>
              <a:rPr lang="en-US" sz="2600" dirty="0"/>
              <a:t> to the size of the economy.</a:t>
            </a:r>
          </a:p>
        </p:txBody>
      </p:sp>
      <p:sp>
        <p:nvSpPr>
          <p:cNvPr id="4" name="Slide Number Placeholder 3">
            <a:extLst>
              <a:ext uri="{FF2B5EF4-FFF2-40B4-BE49-F238E27FC236}">
                <a16:creationId xmlns:a16="http://schemas.microsoft.com/office/drawing/2014/main" id="{99BB2569-CCF8-8886-AC70-61071DF89E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graphicFrame>
        <p:nvGraphicFramePr>
          <p:cNvPr id="5" name="Table 4">
            <a:extLst>
              <a:ext uri="{FF2B5EF4-FFF2-40B4-BE49-F238E27FC236}">
                <a16:creationId xmlns:a16="http://schemas.microsoft.com/office/drawing/2014/main" id="{BF660EC8-484D-66CB-ECA4-698FB9C32492}"/>
              </a:ext>
            </a:extLst>
          </p:cNvPr>
          <p:cNvGraphicFramePr>
            <a:graphicFrameLocks noGrp="1"/>
          </p:cNvGraphicFramePr>
          <p:nvPr>
            <p:extLst>
              <p:ext uri="{D42A27DB-BD31-4B8C-83A1-F6EECF244321}">
                <p14:modId xmlns:p14="http://schemas.microsoft.com/office/powerpoint/2010/main" val="1339267568"/>
              </p:ext>
            </p:extLst>
          </p:nvPr>
        </p:nvGraphicFramePr>
        <p:xfrm>
          <a:off x="2369837" y="2947312"/>
          <a:ext cx="7040381" cy="2693817"/>
        </p:xfrm>
        <a:graphic>
          <a:graphicData uri="http://schemas.openxmlformats.org/drawingml/2006/table">
            <a:tbl>
              <a:tblPr firstRow="1" bandRow="1">
                <a:tableStyleId>{5C22544A-7EE6-4342-B048-85BDC9FD1C3A}</a:tableStyleId>
              </a:tblPr>
              <a:tblGrid>
                <a:gridCol w="1738166">
                  <a:extLst>
                    <a:ext uri="{9D8B030D-6E8A-4147-A177-3AD203B41FA5}">
                      <a16:colId xmlns:a16="http://schemas.microsoft.com/office/drawing/2014/main" val="2634375669"/>
                    </a:ext>
                  </a:extLst>
                </a:gridCol>
                <a:gridCol w="2475667">
                  <a:extLst>
                    <a:ext uri="{9D8B030D-6E8A-4147-A177-3AD203B41FA5}">
                      <a16:colId xmlns:a16="http://schemas.microsoft.com/office/drawing/2014/main" val="2323965429"/>
                    </a:ext>
                  </a:extLst>
                </a:gridCol>
                <a:gridCol w="2826548">
                  <a:extLst>
                    <a:ext uri="{9D8B030D-6E8A-4147-A177-3AD203B41FA5}">
                      <a16:colId xmlns:a16="http://schemas.microsoft.com/office/drawing/2014/main" val="919994498"/>
                    </a:ext>
                  </a:extLst>
                </a:gridCol>
              </a:tblGrid>
              <a:tr h="993757">
                <a:tc>
                  <a:txBody>
                    <a:bodyPr/>
                    <a:lstStyle/>
                    <a:p>
                      <a:endParaRPr lang="en-US" sz="2400" dirty="0"/>
                    </a:p>
                  </a:txBody>
                  <a:tcPr/>
                </a:tc>
                <a:tc>
                  <a:txBody>
                    <a:bodyPr/>
                    <a:lstStyle/>
                    <a:p>
                      <a:pPr algn="ctr"/>
                      <a:r>
                        <a:rPr lang="en-US" sz="2400" dirty="0"/>
                        <a:t>Total Public Debt</a:t>
                      </a:r>
                    </a:p>
                  </a:txBody>
                  <a:tcPr anchor="b"/>
                </a:tc>
                <a:tc>
                  <a:txBody>
                    <a:bodyPr/>
                    <a:lstStyle/>
                    <a:p>
                      <a:pPr algn="ctr"/>
                      <a:r>
                        <a:rPr lang="en-US" sz="2400" dirty="0"/>
                        <a:t>Relative Debt:</a:t>
                      </a:r>
                    </a:p>
                    <a:p>
                      <a:pPr algn="ctr"/>
                      <a:r>
                        <a:rPr lang="en-US" sz="2400" dirty="0"/>
                        <a:t>Debt/GDP</a:t>
                      </a:r>
                    </a:p>
                  </a:txBody>
                  <a:tcPr anchor="b"/>
                </a:tc>
                <a:extLst>
                  <a:ext uri="{0D108BD9-81ED-4DB2-BD59-A6C34878D82A}">
                    <a16:rowId xmlns:a16="http://schemas.microsoft.com/office/drawing/2014/main" val="2701981492"/>
                  </a:ext>
                </a:extLst>
              </a:tr>
              <a:tr h="993757">
                <a:tc>
                  <a:txBody>
                    <a:bodyPr/>
                    <a:lstStyle/>
                    <a:p>
                      <a:pPr algn="ctr"/>
                      <a:r>
                        <a:rPr lang="en-US" sz="2400" dirty="0"/>
                        <a:t>United States</a:t>
                      </a:r>
                    </a:p>
                  </a:txBody>
                  <a:tcPr anchor="ctr"/>
                </a:tc>
                <a:tc>
                  <a:txBody>
                    <a:bodyPr/>
                    <a:lstStyle/>
                    <a:p>
                      <a:pPr algn="ctr"/>
                      <a:r>
                        <a:rPr lang="en-US" sz="2400" dirty="0"/>
                        <a:t>$40 Trillion</a:t>
                      </a:r>
                    </a:p>
                  </a:txBody>
                  <a:tcPr anchor="ctr"/>
                </a:tc>
                <a:tc>
                  <a:txBody>
                    <a:bodyPr/>
                    <a:lstStyle/>
                    <a:p>
                      <a:pPr algn="ctr"/>
                      <a:r>
                        <a:rPr lang="en-US" sz="2400" dirty="0"/>
                        <a:t>125%</a:t>
                      </a:r>
                    </a:p>
                  </a:txBody>
                  <a:tcPr anchor="ctr"/>
                </a:tc>
                <a:extLst>
                  <a:ext uri="{0D108BD9-81ED-4DB2-BD59-A6C34878D82A}">
                    <a16:rowId xmlns:a16="http://schemas.microsoft.com/office/drawing/2014/main" val="3789106265"/>
                  </a:ext>
                </a:extLst>
              </a:tr>
              <a:tr h="706303">
                <a:tc>
                  <a:txBody>
                    <a:bodyPr/>
                    <a:lstStyle/>
                    <a:p>
                      <a:pPr algn="ctr"/>
                      <a:r>
                        <a:rPr lang="en-US" sz="2400" dirty="0"/>
                        <a:t>Greece</a:t>
                      </a:r>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803600690"/>
                  </a:ext>
                </a:extLst>
              </a:tr>
            </a:tbl>
          </a:graphicData>
        </a:graphic>
      </p:graphicFrame>
    </p:spTree>
    <p:extLst>
      <p:ext uri="{BB962C8B-B14F-4D97-AF65-F5344CB8AC3E}">
        <p14:creationId xmlns:p14="http://schemas.microsoft.com/office/powerpoint/2010/main" val="15544855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15A22-32A8-594A-B65F-89451C05C5D6}"/>
              </a:ext>
            </a:extLst>
          </p:cNvPr>
          <p:cNvSpPr>
            <a:spLocks noGrp="1"/>
          </p:cNvSpPr>
          <p:nvPr>
            <p:ph type="title"/>
          </p:nvPr>
        </p:nvSpPr>
        <p:spPr>
          <a:xfrm>
            <a:off x="890750" y="31530"/>
            <a:ext cx="10515600" cy="1325563"/>
          </a:xfrm>
        </p:spPr>
        <p:txBody>
          <a:bodyPr/>
          <a:lstStyle/>
          <a:p>
            <a:r>
              <a:rPr lang="en-US" dirty="0">
                <a:solidFill>
                  <a:schemeClr val="bg1"/>
                </a:solidFill>
              </a:rPr>
              <a:t>5</a:t>
            </a:r>
            <a:r>
              <a:rPr lang="en-US" dirty="0"/>
              <a:t> </a:t>
            </a:r>
            <a:r>
              <a:rPr lang="en-US" dirty="0">
                <a:solidFill>
                  <a:schemeClr val="bg1"/>
                </a:solidFill>
              </a:rPr>
              <a:t>T</a:t>
            </a:r>
            <a:r>
              <a:rPr lang="en-US" dirty="0"/>
              <a:t>hings to Know about the Debt Ceiling</a:t>
            </a:r>
          </a:p>
        </p:txBody>
      </p:sp>
      <p:sp>
        <p:nvSpPr>
          <p:cNvPr id="3" name="Content Placeholder 2">
            <a:extLst>
              <a:ext uri="{FF2B5EF4-FFF2-40B4-BE49-F238E27FC236}">
                <a16:creationId xmlns:a16="http://schemas.microsoft.com/office/drawing/2014/main" id="{28B40EB4-2AFB-FA49-92E6-9E5134B265CA}"/>
              </a:ext>
            </a:extLst>
          </p:cNvPr>
          <p:cNvSpPr>
            <a:spLocks noGrp="1"/>
          </p:cNvSpPr>
          <p:nvPr>
            <p:ph idx="1"/>
          </p:nvPr>
        </p:nvSpPr>
        <p:spPr>
          <a:xfrm>
            <a:off x="838200" y="1230086"/>
            <a:ext cx="10515600" cy="4691982"/>
          </a:xfrm>
        </p:spPr>
        <p:txBody>
          <a:bodyPr>
            <a:noAutofit/>
          </a:bodyPr>
          <a:lstStyle/>
          <a:p>
            <a:pPr marL="514350" indent="-514350">
              <a:spcAft>
                <a:spcPts val="1000"/>
              </a:spcAft>
              <a:buFont typeface="+mj-lt"/>
              <a:buAutoNum type="arabicPeriod"/>
            </a:pPr>
            <a:r>
              <a:rPr lang="en-US" b="0" i="0" u="none" strike="noStrike" dirty="0">
                <a:solidFill>
                  <a:srgbClr val="101010"/>
                </a:solidFill>
                <a:effectLst/>
              </a:rPr>
              <a:t>The debt limit has been </a:t>
            </a:r>
            <a:r>
              <a:rPr lang="en-US" b="0" i="0" u="sng" strike="noStrike" dirty="0">
                <a:solidFill>
                  <a:srgbClr val="101010"/>
                </a:solidFill>
                <a:effectLst/>
              </a:rPr>
              <a:t>raised continually</a:t>
            </a:r>
            <a:r>
              <a:rPr lang="en-US" b="0" i="0" u="none" strike="noStrike" dirty="0">
                <a:solidFill>
                  <a:srgbClr val="101010"/>
                </a:solidFill>
                <a:effectLst/>
              </a:rPr>
              <a:t> for more than a century.</a:t>
            </a:r>
          </a:p>
          <a:p>
            <a:pPr marL="514350" indent="-514350">
              <a:spcAft>
                <a:spcPts val="1000"/>
              </a:spcAft>
              <a:buFont typeface="+mj-lt"/>
              <a:buAutoNum type="arabicPeriod"/>
            </a:pPr>
            <a:r>
              <a:rPr lang="en-US" b="0" i="0" u="none" strike="noStrike" dirty="0">
                <a:solidFill>
                  <a:srgbClr val="101010"/>
                </a:solidFill>
                <a:effectLst/>
              </a:rPr>
              <a:t>Raising the debt limit is not about new spending; </a:t>
            </a:r>
            <a:r>
              <a:rPr lang="en-US" b="0" i="0" u="sng" strike="noStrike" dirty="0">
                <a:solidFill>
                  <a:srgbClr val="101010"/>
                </a:solidFill>
                <a:effectLst/>
              </a:rPr>
              <a:t>it is about paying for previous choices</a:t>
            </a:r>
            <a:r>
              <a:rPr lang="en-US" b="0" i="0" u="none" strike="noStrike" dirty="0">
                <a:solidFill>
                  <a:srgbClr val="101010"/>
                </a:solidFill>
                <a:effectLst/>
              </a:rPr>
              <a:t> policymakers legislated.</a:t>
            </a:r>
            <a:endParaRPr lang="en-US" b="0" dirty="0">
              <a:solidFill>
                <a:srgbClr val="101010"/>
              </a:solidFill>
            </a:endParaRPr>
          </a:p>
          <a:p>
            <a:pPr marL="514350" indent="-514350">
              <a:spcAft>
                <a:spcPts val="1000"/>
              </a:spcAft>
              <a:buFont typeface="+mj-lt"/>
              <a:buAutoNum type="arabicPeriod"/>
            </a:pPr>
            <a:r>
              <a:rPr lang="en-US" b="0" i="0" u="none" strike="noStrike" dirty="0">
                <a:solidFill>
                  <a:srgbClr val="101010"/>
                </a:solidFill>
                <a:effectLst/>
              </a:rPr>
              <a:t>Only </a:t>
            </a:r>
            <a:r>
              <a:rPr lang="en-US" b="0" i="0" u="sng" strike="noStrike" dirty="0">
                <a:solidFill>
                  <a:srgbClr val="101010"/>
                </a:solidFill>
                <a:effectLst/>
              </a:rPr>
              <a:t>one other advanced country—Denmark—has a separate debt limit rule</a:t>
            </a:r>
            <a:r>
              <a:rPr lang="en-US" b="0" i="0" u="none" strike="noStrike" dirty="0">
                <a:solidFill>
                  <a:srgbClr val="101010"/>
                </a:solidFill>
                <a:effectLst/>
              </a:rPr>
              <a:t> like ours (but theirs isn’t binding).</a:t>
            </a:r>
          </a:p>
          <a:p>
            <a:pPr marL="514350" indent="-514350">
              <a:spcAft>
                <a:spcPts val="1000"/>
              </a:spcAft>
              <a:buFont typeface="+mj-lt"/>
              <a:buAutoNum type="arabicPeriod"/>
            </a:pPr>
            <a:r>
              <a:rPr lang="en-US" b="0" i="0" u="none" strike="noStrike" dirty="0">
                <a:solidFill>
                  <a:srgbClr val="101010"/>
                </a:solidFill>
                <a:effectLst/>
              </a:rPr>
              <a:t>The </a:t>
            </a:r>
            <a:r>
              <a:rPr lang="en-US" b="0" i="0" u="sng" strike="noStrike" dirty="0">
                <a:solidFill>
                  <a:srgbClr val="101010"/>
                </a:solidFill>
                <a:effectLst/>
              </a:rPr>
              <a:t>economic consequences</a:t>
            </a:r>
            <a:r>
              <a:rPr lang="en-US" b="0" i="0" u="none" strike="noStrike" dirty="0">
                <a:solidFill>
                  <a:srgbClr val="101010"/>
                </a:solidFill>
                <a:effectLst/>
              </a:rPr>
              <a:t> of a large-scale, intentional default are </a:t>
            </a:r>
            <a:r>
              <a:rPr lang="en-US" b="0" i="0" u="sng" strike="noStrike" dirty="0">
                <a:solidFill>
                  <a:srgbClr val="101010"/>
                </a:solidFill>
                <a:effectLst/>
              </a:rPr>
              <a:t>unknown</a:t>
            </a:r>
            <a:r>
              <a:rPr lang="en-US" b="0" i="0" u="none" strike="noStrike" dirty="0">
                <a:solidFill>
                  <a:srgbClr val="101010"/>
                </a:solidFill>
                <a:effectLst/>
              </a:rPr>
              <a:t>, but predictions range from </a:t>
            </a:r>
            <a:r>
              <a:rPr lang="en-US" b="0" i="0" u="sng" strike="noStrike" dirty="0">
                <a:solidFill>
                  <a:srgbClr val="101010"/>
                </a:solidFill>
                <a:effectLst/>
              </a:rPr>
              <a:t>bad to catastrophic</a:t>
            </a:r>
            <a:r>
              <a:rPr lang="en-US" b="0" i="0" u="none" strike="noStrike" dirty="0">
                <a:solidFill>
                  <a:srgbClr val="101010"/>
                </a:solidFill>
                <a:effectLst/>
              </a:rPr>
              <a:t>. </a:t>
            </a:r>
            <a:endParaRPr lang="en-US" b="0" dirty="0"/>
          </a:p>
        </p:txBody>
      </p:sp>
      <p:sp>
        <p:nvSpPr>
          <p:cNvPr id="4" name="Slide Number Placeholder 3">
            <a:extLst>
              <a:ext uri="{FF2B5EF4-FFF2-40B4-BE49-F238E27FC236}">
                <a16:creationId xmlns:a16="http://schemas.microsoft.com/office/drawing/2014/main" id="{9EBC2A72-D715-044F-938D-3625180D8002}"/>
              </a:ext>
            </a:extLst>
          </p:cNvPr>
          <p:cNvSpPr>
            <a:spLocks noGrp="1"/>
          </p:cNvSpPr>
          <p:nvPr>
            <p:ph type="sldNum" sz="quarter" idx="12"/>
          </p:nvPr>
        </p:nvSpPr>
        <p:spPr/>
        <p:txBody>
          <a:bodyPr/>
          <a:lstStyle/>
          <a:p>
            <a:fld id="{D9F085D5-EC86-4F6A-B501-C1359CB39116}" type="slidenum">
              <a:rPr lang="en-GB" smtClean="0"/>
              <a:t>60</a:t>
            </a:fld>
            <a:endParaRPr lang="en-GB"/>
          </a:p>
        </p:txBody>
      </p:sp>
      <p:sp>
        <p:nvSpPr>
          <p:cNvPr id="5" name="TextBox 4">
            <a:extLst>
              <a:ext uri="{FF2B5EF4-FFF2-40B4-BE49-F238E27FC236}">
                <a16:creationId xmlns:a16="http://schemas.microsoft.com/office/drawing/2014/main" id="{68073B67-8576-0B49-9315-8D00D05FE989}"/>
              </a:ext>
            </a:extLst>
          </p:cNvPr>
          <p:cNvSpPr txBox="1"/>
          <p:nvPr/>
        </p:nvSpPr>
        <p:spPr>
          <a:xfrm>
            <a:off x="5927834" y="6456851"/>
            <a:ext cx="5680786" cy="276999"/>
          </a:xfrm>
          <a:prstGeom prst="rect">
            <a:avLst/>
          </a:prstGeom>
          <a:noFill/>
        </p:spPr>
        <p:txBody>
          <a:bodyPr wrap="none" rtlCol="0">
            <a:spAutoFit/>
          </a:bodyPr>
          <a:lstStyle/>
          <a:p>
            <a:r>
              <a:rPr lang="en-US" sz="1200" dirty="0" err="1"/>
              <a:t>Souce</a:t>
            </a:r>
            <a:r>
              <a:rPr lang="en-US" sz="1200" dirty="0"/>
              <a:t>: https://</a:t>
            </a:r>
            <a:r>
              <a:rPr lang="en-US" sz="1200" dirty="0" err="1"/>
              <a:t>www.brookings.edu</a:t>
            </a:r>
            <a:r>
              <a:rPr lang="en-US" sz="1200" dirty="0"/>
              <a:t>/2023/01/19/7-things-to-know-about-the-debt-limit/</a:t>
            </a:r>
          </a:p>
        </p:txBody>
      </p:sp>
    </p:spTree>
    <p:extLst>
      <p:ext uri="{BB962C8B-B14F-4D97-AF65-F5344CB8AC3E}">
        <p14:creationId xmlns:p14="http://schemas.microsoft.com/office/powerpoint/2010/main" val="13203294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8309-4CD3-479E-86C7-886F615EBB6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27BA6E5-2552-4534-88C4-81C3850E77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4452" y="-429730"/>
            <a:ext cx="8674395" cy="11249930"/>
          </a:xfrm>
        </p:spPr>
      </p:pic>
    </p:spTree>
    <p:extLst>
      <p:ext uri="{BB962C8B-B14F-4D97-AF65-F5344CB8AC3E}">
        <p14:creationId xmlns:p14="http://schemas.microsoft.com/office/powerpoint/2010/main" val="34123934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5D83D-10E7-594C-9606-33CE007CFCE3}"/>
              </a:ext>
            </a:extLst>
          </p:cNvPr>
          <p:cNvSpPr>
            <a:spLocks noGrp="1"/>
          </p:cNvSpPr>
          <p:nvPr>
            <p:ph type="title"/>
          </p:nvPr>
        </p:nvSpPr>
        <p:spPr/>
        <p:txBody>
          <a:bodyPr>
            <a:normAutofit/>
          </a:bodyPr>
          <a:lstStyle/>
          <a:p>
            <a:r>
              <a:rPr lang="en-US" sz="3200" b="1" dirty="0">
                <a:solidFill>
                  <a:schemeClr val="bg1"/>
                </a:solidFill>
                <a:latin typeface="+mn-lt"/>
              </a:rPr>
              <a:t>The </a:t>
            </a:r>
            <a:r>
              <a:rPr lang="en-US" sz="3200" b="1" dirty="0">
                <a:latin typeface="+mn-lt"/>
              </a:rPr>
              <a:t>Drivers of regional Sea Level Rise</a:t>
            </a:r>
          </a:p>
        </p:txBody>
      </p:sp>
      <p:pic>
        <p:nvPicPr>
          <p:cNvPr id="7" name="Content Placeholder 6">
            <a:extLst>
              <a:ext uri="{FF2B5EF4-FFF2-40B4-BE49-F238E27FC236}">
                <a16:creationId xmlns:a16="http://schemas.microsoft.com/office/drawing/2014/main" id="{3FFE4535-9AB6-62AB-4EF5-12959D997A27}"/>
              </a:ext>
            </a:extLst>
          </p:cNvPr>
          <p:cNvPicPr>
            <a:picLocks noGrp="1" noChangeAspect="1"/>
          </p:cNvPicPr>
          <p:nvPr>
            <p:ph idx="1"/>
          </p:nvPr>
        </p:nvPicPr>
        <p:blipFill>
          <a:blip r:embed="rId2"/>
          <a:stretch>
            <a:fillRect/>
          </a:stretch>
        </p:blipFill>
        <p:spPr>
          <a:xfrm>
            <a:off x="1541454" y="1325563"/>
            <a:ext cx="9722597" cy="4572000"/>
          </a:xfrm>
          <a:prstGeom prst="rect">
            <a:avLst/>
          </a:prstGeom>
        </p:spPr>
      </p:pic>
    </p:spTree>
    <p:extLst>
      <p:ext uri="{BB962C8B-B14F-4D97-AF65-F5344CB8AC3E}">
        <p14:creationId xmlns:p14="http://schemas.microsoft.com/office/powerpoint/2010/main" val="33737423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4E189-2B23-2F41-BBEB-10A29FA49EB0}"/>
              </a:ext>
            </a:extLst>
          </p:cNvPr>
          <p:cNvSpPr>
            <a:spLocks noGrp="1"/>
          </p:cNvSpPr>
          <p:nvPr>
            <p:ph type="title"/>
          </p:nvPr>
        </p:nvSpPr>
        <p:spPr/>
        <p:txBody>
          <a:bodyPr/>
          <a:lstStyle/>
          <a:p>
            <a:r>
              <a:rPr lang="en-US" dirty="0"/>
              <a:t> </a:t>
            </a:r>
            <a:r>
              <a:rPr lang="en-US" dirty="0">
                <a:solidFill>
                  <a:schemeClr val="bg1"/>
                </a:solidFill>
              </a:rPr>
              <a:t>Th</a:t>
            </a:r>
            <a:r>
              <a:rPr lang="en-US" dirty="0"/>
              <a:t>ank you!</a:t>
            </a:r>
          </a:p>
        </p:txBody>
      </p:sp>
      <p:sp>
        <p:nvSpPr>
          <p:cNvPr id="3" name="Content Placeholder 2">
            <a:extLst>
              <a:ext uri="{FF2B5EF4-FFF2-40B4-BE49-F238E27FC236}">
                <a16:creationId xmlns:a16="http://schemas.microsoft.com/office/drawing/2014/main" id="{09C9064E-051C-1042-85AE-F335B853ADE1}"/>
              </a:ext>
            </a:extLst>
          </p:cNvPr>
          <p:cNvSpPr>
            <a:spLocks noGrp="1"/>
          </p:cNvSpPr>
          <p:nvPr>
            <p:ph idx="1"/>
          </p:nvPr>
        </p:nvSpPr>
        <p:spPr>
          <a:xfrm>
            <a:off x="838200" y="662781"/>
            <a:ext cx="10515600" cy="5624946"/>
          </a:xfrm>
        </p:spPr>
        <p:txBody>
          <a:bodyPr>
            <a:normAutofit fontScale="85000" lnSpcReduction="20000"/>
          </a:bodyPr>
          <a:lstStyle/>
          <a:p>
            <a:pPr marL="0" indent="0" algn="ctr">
              <a:buNone/>
            </a:pPr>
            <a:endParaRPr lang="en-US" sz="6000" dirty="0"/>
          </a:p>
          <a:p>
            <a:pPr marL="0" indent="0" algn="ctr">
              <a:buNone/>
            </a:pPr>
            <a:r>
              <a:rPr lang="en-US" sz="6500" dirty="0"/>
              <a:t>Any Questions?</a:t>
            </a:r>
          </a:p>
          <a:p>
            <a:pPr marL="0" indent="0" algn="ctr">
              <a:buNone/>
            </a:pPr>
            <a:endParaRPr lang="en-US" dirty="0"/>
          </a:p>
          <a:p>
            <a:pPr marL="0" indent="0" algn="ctr">
              <a:buNone/>
            </a:pPr>
            <a:endParaRPr lang="en-US" dirty="0"/>
          </a:p>
          <a:p>
            <a:pPr marL="0" indent="0" algn="ctr">
              <a:buNone/>
            </a:pPr>
            <a:r>
              <a:rPr lang="en-US" dirty="0">
                <a:hlinkClick r:id="rId2"/>
              </a:rPr>
              <a:t>www.NEEDEcon.org</a:t>
            </a:r>
            <a:endParaRPr lang="en-US" dirty="0"/>
          </a:p>
          <a:p>
            <a:pPr marL="0" indent="0" algn="ctr">
              <a:buNone/>
            </a:pPr>
            <a:r>
              <a:rPr lang="en-US" dirty="0"/>
              <a:t>Robert Rebelein</a:t>
            </a:r>
          </a:p>
          <a:p>
            <a:pPr marL="0" indent="0" algn="ctr">
              <a:buNone/>
            </a:pPr>
            <a:r>
              <a:rPr lang="en-US">
                <a:hlinkClick r:id="rId3"/>
              </a:rPr>
              <a:t>Rebelein@vassar.</a:t>
            </a:r>
            <a:r>
              <a:rPr lang="en-US" dirty="0">
                <a:hlinkClick r:id="rId3"/>
              </a:rPr>
              <a:t>edu</a:t>
            </a:r>
            <a:r>
              <a:rPr lang="en-US" dirty="0"/>
              <a:t> </a:t>
            </a:r>
          </a:p>
          <a:p>
            <a:pPr marL="0" indent="0" algn="ctr">
              <a:buNone/>
            </a:pPr>
            <a:endParaRPr lang="en-US" dirty="0"/>
          </a:p>
          <a:p>
            <a:pPr marL="0" indent="0" algn="ctr">
              <a:buNone/>
            </a:pPr>
            <a:r>
              <a:rPr lang="en-US" dirty="0"/>
              <a:t>Contact NEED: </a:t>
            </a:r>
            <a:r>
              <a:rPr lang="en-US" dirty="0" err="1">
                <a:hlinkClick r:id="rId4"/>
              </a:rPr>
              <a:t>info@</a:t>
            </a:r>
            <a:r>
              <a:rPr lang="en-US" dirty="0" err="1"/>
              <a:t>NEEDEcon</a:t>
            </a:r>
            <a:r>
              <a:rPr lang="en-US" dirty="0" err="1">
                <a:hlinkClick r:id="rId5"/>
              </a:rPr>
              <a:t>.org</a:t>
            </a:r>
            <a:endParaRPr lang="en-US" dirty="0"/>
          </a:p>
          <a:p>
            <a:pPr marL="0" indent="0" algn="ctr">
              <a:buNone/>
            </a:pPr>
            <a:endParaRPr lang="en-US" dirty="0"/>
          </a:p>
          <a:p>
            <a:pPr marL="0" indent="0" algn="ctr">
              <a:buNone/>
            </a:pPr>
            <a:r>
              <a:rPr lang="en-US" dirty="0"/>
              <a:t>Submit a testimonial:  </a:t>
            </a:r>
            <a:r>
              <a:rPr lang="en-US" dirty="0">
                <a:hlinkClick r:id="rId6"/>
              </a:rPr>
              <a:t>www.NEEDEcon.org/testimonials.php</a:t>
            </a:r>
            <a:endParaRPr lang="en-US" dirty="0"/>
          </a:p>
          <a:p>
            <a:pPr marL="0" indent="0" algn="ctr">
              <a:buNone/>
            </a:pPr>
            <a:endParaRPr lang="en-US" dirty="0"/>
          </a:p>
          <a:p>
            <a:pPr marL="0" indent="0" algn="ctr">
              <a:buNone/>
            </a:pPr>
            <a:r>
              <a:rPr lang="en-US" dirty="0"/>
              <a:t>Become a Friend of NEED:  </a:t>
            </a:r>
            <a:r>
              <a:rPr lang="en-US" dirty="0">
                <a:hlinkClick r:id="rId7"/>
              </a:rPr>
              <a:t>www.NEEDEcon.org/friend.php</a:t>
            </a:r>
            <a:r>
              <a:rPr lang="en-US" dirty="0"/>
              <a:t> </a:t>
            </a:r>
          </a:p>
          <a:p>
            <a:pPr marL="0" indent="0" algn="ctr">
              <a:buNone/>
            </a:pPr>
            <a:endParaRPr lang="en-US" dirty="0"/>
          </a:p>
        </p:txBody>
      </p:sp>
      <p:sp>
        <p:nvSpPr>
          <p:cNvPr id="4" name="Slide Number Placeholder 3">
            <a:extLst>
              <a:ext uri="{FF2B5EF4-FFF2-40B4-BE49-F238E27FC236}">
                <a16:creationId xmlns:a16="http://schemas.microsoft.com/office/drawing/2014/main" id="{052F218B-F99A-4145-A67C-DBBA7AD4E305}"/>
              </a:ext>
            </a:extLst>
          </p:cNvPr>
          <p:cNvSpPr>
            <a:spLocks noGrp="1"/>
          </p:cNvSpPr>
          <p:nvPr>
            <p:ph type="sldNum" sz="quarter" idx="12"/>
          </p:nvPr>
        </p:nvSpPr>
        <p:spPr/>
        <p:txBody>
          <a:bodyPr/>
          <a:lstStyle/>
          <a:p>
            <a:fld id="{D9F085D5-EC86-4F6A-B501-C1359CB39116}" type="slidenum">
              <a:rPr lang="en-GB" smtClean="0"/>
              <a:t>63</a:t>
            </a:fld>
            <a:endParaRPr lang="en-GB"/>
          </a:p>
        </p:txBody>
      </p:sp>
    </p:spTree>
    <p:extLst>
      <p:ext uri="{BB962C8B-B14F-4D97-AF65-F5344CB8AC3E}">
        <p14:creationId xmlns:p14="http://schemas.microsoft.com/office/powerpoint/2010/main" val="11193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B0C2A-FA22-BFF2-07C9-FC3F7B1654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221594-D506-95B3-AA68-D81D4479D9F5}"/>
              </a:ext>
            </a:extLst>
          </p:cNvPr>
          <p:cNvSpPr>
            <a:spLocks noGrp="1"/>
          </p:cNvSpPr>
          <p:nvPr>
            <p:ph type="title"/>
          </p:nvPr>
        </p:nvSpPr>
        <p:spPr>
          <a:xfrm>
            <a:off x="766480" y="0"/>
            <a:ext cx="10515600" cy="1325563"/>
          </a:xfrm>
        </p:spPr>
        <p:txBody>
          <a:bodyPr/>
          <a:lstStyle/>
          <a:p>
            <a:r>
              <a:rPr lang="en-US" dirty="0">
                <a:solidFill>
                  <a:schemeClr val="bg1"/>
                </a:solidFill>
              </a:rPr>
              <a:t>The</a:t>
            </a:r>
            <a:r>
              <a:rPr lang="en-US" dirty="0">
                <a:solidFill>
                  <a:schemeClr val="accent5">
                    <a:lumMod val="50000"/>
                  </a:schemeClr>
                </a:solidFill>
              </a:rPr>
              <a:t> </a:t>
            </a:r>
            <a:r>
              <a:rPr lang="en-US" i="1" dirty="0">
                <a:solidFill>
                  <a:schemeClr val="accent5">
                    <a:lumMod val="50000"/>
                  </a:schemeClr>
                </a:solidFill>
              </a:rPr>
              <a:t>Relative</a:t>
            </a:r>
            <a:r>
              <a:rPr lang="en-US" dirty="0">
                <a:solidFill>
                  <a:schemeClr val="accent5">
                    <a:lumMod val="50000"/>
                  </a:schemeClr>
                </a:solidFill>
              </a:rPr>
              <a:t> Debt</a:t>
            </a:r>
            <a:endParaRPr lang="en-US" dirty="0">
              <a:solidFill>
                <a:schemeClr val="bg1"/>
              </a:solidFill>
            </a:endParaRPr>
          </a:p>
        </p:txBody>
      </p:sp>
      <p:sp>
        <p:nvSpPr>
          <p:cNvPr id="3" name="Content Placeholder 2">
            <a:extLst>
              <a:ext uri="{FF2B5EF4-FFF2-40B4-BE49-F238E27FC236}">
                <a16:creationId xmlns:a16="http://schemas.microsoft.com/office/drawing/2014/main" id="{D79BF0A8-9FBA-8804-A7DF-715CA199B3D2}"/>
              </a:ext>
            </a:extLst>
          </p:cNvPr>
          <p:cNvSpPr>
            <a:spLocks noGrp="1"/>
          </p:cNvSpPr>
          <p:nvPr>
            <p:ph idx="1"/>
          </p:nvPr>
        </p:nvSpPr>
        <p:spPr>
          <a:xfrm>
            <a:off x="838200" y="1041401"/>
            <a:ext cx="10515600" cy="1604468"/>
          </a:xfrm>
        </p:spPr>
        <p:txBody>
          <a:bodyPr>
            <a:normAutofit fontScale="92500" lnSpcReduction="10000"/>
          </a:bodyPr>
          <a:lstStyle/>
          <a:p>
            <a:endParaRPr lang="en-US" dirty="0"/>
          </a:p>
          <a:p>
            <a:r>
              <a:rPr lang="en-US" sz="3000" dirty="0"/>
              <a:t>Economists analyze the debt </a:t>
            </a:r>
            <a:r>
              <a:rPr lang="en-US" sz="3000" i="1" dirty="0"/>
              <a:t>relative</a:t>
            </a:r>
            <a:r>
              <a:rPr lang="en-US" sz="3000" dirty="0"/>
              <a:t> to GDP because:</a:t>
            </a:r>
          </a:p>
          <a:p>
            <a:pPr lvl="1"/>
            <a:r>
              <a:rPr lang="en-US" sz="2600" dirty="0"/>
              <a:t>To the extent that debt and deficits have </a:t>
            </a:r>
            <a:r>
              <a:rPr lang="en-US" sz="2600" b="1" i="1" dirty="0"/>
              <a:t>burdens</a:t>
            </a:r>
            <a:r>
              <a:rPr lang="en-US" sz="2600" dirty="0"/>
              <a:t>, these burdens depend on the size of the debt </a:t>
            </a:r>
            <a:r>
              <a:rPr lang="en-US" sz="2600" b="1" i="1" dirty="0"/>
              <a:t>relative</a:t>
            </a:r>
            <a:r>
              <a:rPr lang="en-US" sz="2600" dirty="0"/>
              <a:t> to the size of the economy.</a:t>
            </a:r>
          </a:p>
        </p:txBody>
      </p:sp>
      <p:sp>
        <p:nvSpPr>
          <p:cNvPr id="4" name="Slide Number Placeholder 3">
            <a:extLst>
              <a:ext uri="{FF2B5EF4-FFF2-40B4-BE49-F238E27FC236}">
                <a16:creationId xmlns:a16="http://schemas.microsoft.com/office/drawing/2014/main" id="{143F0AB4-EBA5-97CC-1454-BADE659A0E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graphicFrame>
        <p:nvGraphicFramePr>
          <p:cNvPr id="5" name="Table 4">
            <a:extLst>
              <a:ext uri="{FF2B5EF4-FFF2-40B4-BE49-F238E27FC236}">
                <a16:creationId xmlns:a16="http://schemas.microsoft.com/office/drawing/2014/main" id="{891DF766-3E97-40E9-EF83-71B1C29CBC8D}"/>
              </a:ext>
            </a:extLst>
          </p:cNvPr>
          <p:cNvGraphicFramePr>
            <a:graphicFrameLocks noGrp="1"/>
          </p:cNvGraphicFramePr>
          <p:nvPr/>
        </p:nvGraphicFramePr>
        <p:xfrm>
          <a:off x="2369837" y="2947312"/>
          <a:ext cx="7040381" cy="2693817"/>
        </p:xfrm>
        <a:graphic>
          <a:graphicData uri="http://schemas.openxmlformats.org/drawingml/2006/table">
            <a:tbl>
              <a:tblPr firstRow="1" bandRow="1">
                <a:tableStyleId>{5C22544A-7EE6-4342-B048-85BDC9FD1C3A}</a:tableStyleId>
              </a:tblPr>
              <a:tblGrid>
                <a:gridCol w="1738166">
                  <a:extLst>
                    <a:ext uri="{9D8B030D-6E8A-4147-A177-3AD203B41FA5}">
                      <a16:colId xmlns:a16="http://schemas.microsoft.com/office/drawing/2014/main" val="2634375669"/>
                    </a:ext>
                  </a:extLst>
                </a:gridCol>
                <a:gridCol w="2475667">
                  <a:extLst>
                    <a:ext uri="{9D8B030D-6E8A-4147-A177-3AD203B41FA5}">
                      <a16:colId xmlns:a16="http://schemas.microsoft.com/office/drawing/2014/main" val="2323965429"/>
                    </a:ext>
                  </a:extLst>
                </a:gridCol>
                <a:gridCol w="2826548">
                  <a:extLst>
                    <a:ext uri="{9D8B030D-6E8A-4147-A177-3AD203B41FA5}">
                      <a16:colId xmlns:a16="http://schemas.microsoft.com/office/drawing/2014/main" val="919994498"/>
                    </a:ext>
                  </a:extLst>
                </a:gridCol>
              </a:tblGrid>
              <a:tr h="993757">
                <a:tc>
                  <a:txBody>
                    <a:bodyPr/>
                    <a:lstStyle/>
                    <a:p>
                      <a:endParaRPr lang="en-US" sz="2400" dirty="0"/>
                    </a:p>
                  </a:txBody>
                  <a:tcPr/>
                </a:tc>
                <a:tc>
                  <a:txBody>
                    <a:bodyPr/>
                    <a:lstStyle/>
                    <a:p>
                      <a:pPr algn="ctr"/>
                      <a:r>
                        <a:rPr lang="en-US" sz="2400" dirty="0"/>
                        <a:t>Total Public Debt</a:t>
                      </a:r>
                    </a:p>
                  </a:txBody>
                  <a:tcPr anchor="b"/>
                </a:tc>
                <a:tc>
                  <a:txBody>
                    <a:bodyPr/>
                    <a:lstStyle/>
                    <a:p>
                      <a:pPr algn="ctr"/>
                      <a:r>
                        <a:rPr lang="en-US" sz="2400" dirty="0"/>
                        <a:t>Relative Debt:</a:t>
                      </a:r>
                    </a:p>
                    <a:p>
                      <a:pPr algn="ctr"/>
                      <a:r>
                        <a:rPr lang="en-US" sz="2400" dirty="0"/>
                        <a:t>Debt/GDP</a:t>
                      </a:r>
                    </a:p>
                  </a:txBody>
                  <a:tcPr anchor="b"/>
                </a:tc>
                <a:extLst>
                  <a:ext uri="{0D108BD9-81ED-4DB2-BD59-A6C34878D82A}">
                    <a16:rowId xmlns:a16="http://schemas.microsoft.com/office/drawing/2014/main" val="2701981492"/>
                  </a:ext>
                </a:extLst>
              </a:tr>
              <a:tr h="993757">
                <a:tc>
                  <a:txBody>
                    <a:bodyPr/>
                    <a:lstStyle/>
                    <a:p>
                      <a:pPr algn="ctr"/>
                      <a:r>
                        <a:rPr lang="en-US" sz="2400" dirty="0"/>
                        <a:t>United States</a:t>
                      </a:r>
                    </a:p>
                  </a:txBody>
                  <a:tcPr anchor="ctr"/>
                </a:tc>
                <a:tc>
                  <a:txBody>
                    <a:bodyPr/>
                    <a:lstStyle/>
                    <a:p>
                      <a:pPr algn="ctr"/>
                      <a:r>
                        <a:rPr lang="en-US" sz="2400" dirty="0"/>
                        <a:t>$40 Trillion</a:t>
                      </a:r>
                    </a:p>
                  </a:txBody>
                  <a:tcPr anchor="ctr"/>
                </a:tc>
                <a:tc>
                  <a:txBody>
                    <a:bodyPr/>
                    <a:lstStyle/>
                    <a:p>
                      <a:pPr algn="ctr"/>
                      <a:r>
                        <a:rPr lang="en-US" sz="2400" dirty="0"/>
                        <a:t>125%</a:t>
                      </a:r>
                    </a:p>
                  </a:txBody>
                  <a:tcPr anchor="ctr"/>
                </a:tc>
                <a:extLst>
                  <a:ext uri="{0D108BD9-81ED-4DB2-BD59-A6C34878D82A}">
                    <a16:rowId xmlns:a16="http://schemas.microsoft.com/office/drawing/2014/main" val="3789106265"/>
                  </a:ext>
                </a:extLst>
              </a:tr>
              <a:tr h="706303">
                <a:tc>
                  <a:txBody>
                    <a:bodyPr/>
                    <a:lstStyle/>
                    <a:p>
                      <a:pPr algn="ctr"/>
                      <a:r>
                        <a:rPr lang="en-US" sz="2400" dirty="0"/>
                        <a:t>Greece</a:t>
                      </a:r>
                    </a:p>
                  </a:txBody>
                  <a:tcPr anchor="ctr"/>
                </a:tc>
                <a:tc>
                  <a:txBody>
                    <a:bodyPr/>
                    <a:lstStyle/>
                    <a:p>
                      <a:pPr algn="ctr"/>
                      <a:r>
                        <a:rPr lang="en-US" sz="2400" dirty="0"/>
                        <a:t>$0.215 Trillion</a:t>
                      </a:r>
                    </a:p>
                  </a:txBody>
                  <a:tcPr anchor="ctr"/>
                </a:tc>
                <a:tc>
                  <a:txBody>
                    <a:bodyPr/>
                    <a:lstStyle/>
                    <a:p>
                      <a:pPr algn="ctr"/>
                      <a:r>
                        <a:rPr lang="en-US" sz="2400" dirty="0"/>
                        <a:t>170%</a:t>
                      </a:r>
                    </a:p>
                  </a:txBody>
                  <a:tcPr anchor="ctr"/>
                </a:tc>
                <a:extLst>
                  <a:ext uri="{0D108BD9-81ED-4DB2-BD59-A6C34878D82A}">
                    <a16:rowId xmlns:a16="http://schemas.microsoft.com/office/drawing/2014/main" val="803600690"/>
                  </a:ext>
                </a:extLst>
              </a:tr>
            </a:tbl>
          </a:graphicData>
        </a:graphic>
      </p:graphicFrame>
    </p:spTree>
    <p:extLst>
      <p:ext uri="{BB962C8B-B14F-4D97-AF65-F5344CB8AC3E}">
        <p14:creationId xmlns:p14="http://schemas.microsoft.com/office/powerpoint/2010/main" val="2422273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2257D-CF65-BA41-A495-3640EA74AEBD}"/>
              </a:ext>
            </a:extLst>
          </p:cNvPr>
          <p:cNvSpPr>
            <a:spLocks noGrp="1"/>
          </p:cNvSpPr>
          <p:nvPr>
            <p:ph type="title"/>
          </p:nvPr>
        </p:nvSpPr>
        <p:spPr>
          <a:xfrm>
            <a:off x="772884" y="0"/>
            <a:ext cx="10515600" cy="1325563"/>
          </a:xfrm>
        </p:spPr>
        <p:txBody>
          <a:bodyPr/>
          <a:lstStyle/>
          <a:p>
            <a:r>
              <a:rPr lang="en-US" dirty="0"/>
              <a:t> </a:t>
            </a:r>
            <a:r>
              <a:rPr lang="en-US" sz="4400" dirty="0">
                <a:solidFill>
                  <a:schemeClr val="bg1"/>
                </a:solidFill>
              </a:rPr>
              <a:t>Ho</a:t>
            </a:r>
            <a:r>
              <a:rPr lang="en-US" sz="4400" dirty="0"/>
              <a:t>w Did we get here?</a:t>
            </a:r>
            <a:endParaRPr lang="en-US" dirty="0"/>
          </a:p>
        </p:txBody>
      </p:sp>
      <p:sp>
        <p:nvSpPr>
          <p:cNvPr id="3" name="Content Placeholder 2">
            <a:extLst>
              <a:ext uri="{FF2B5EF4-FFF2-40B4-BE49-F238E27FC236}">
                <a16:creationId xmlns:a16="http://schemas.microsoft.com/office/drawing/2014/main" id="{EB81EC8C-325F-A846-B32B-03D2B444396E}"/>
              </a:ext>
            </a:extLst>
          </p:cNvPr>
          <p:cNvSpPr>
            <a:spLocks noGrp="1"/>
          </p:cNvSpPr>
          <p:nvPr>
            <p:ph idx="1"/>
          </p:nvPr>
        </p:nvSpPr>
        <p:spPr>
          <a:xfrm>
            <a:off x="1136583" y="1325563"/>
            <a:ext cx="10515600" cy="3509196"/>
          </a:xfrm>
        </p:spPr>
        <p:txBody>
          <a:bodyPr>
            <a:normAutofit/>
          </a:bodyPr>
          <a:lstStyle/>
          <a:p>
            <a:pPr marL="0" indent="0">
              <a:buNone/>
            </a:pPr>
            <a:r>
              <a:rPr lang="en-US" sz="3600" dirty="0"/>
              <a:t>U.S. government has (almost) always had some debt</a:t>
            </a:r>
          </a:p>
        </p:txBody>
      </p:sp>
      <p:sp>
        <p:nvSpPr>
          <p:cNvPr id="4" name="Slide Number Placeholder 3">
            <a:extLst>
              <a:ext uri="{FF2B5EF4-FFF2-40B4-BE49-F238E27FC236}">
                <a16:creationId xmlns:a16="http://schemas.microsoft.com/office/drawing/2014/main" id="{5016FE92-2737-C349-9196-8586B9510300}"/>
              </a:ext>
            </a:extLst>
          </p:cNvPr>
          <p:cNvSpPr>
            <a:spLocks noGrp="1"/>
          </p:cNvSpPr>
          <p:nvPr>
            <p:ph type="sldNum" sz="quarter" idx="12"/>
          </p:nvPr>
        </p:nvSpPr>
        <p:spPr/>
        <p:txBody>
          <a:bodyPr/>
          <a:lstStyle/>
          <a:p>
            <a:fld id="{D9F085D5-EC86-4F6A-B501-C1359CB39116}" type="slidenum">
              <a:rPr lang="en-GB" smtClean="0"/>
              <a:t>8</a:t>
            </a:fld>
            <a:endParaRPr lang="en-GB"/>
          </a:p>
        </p:txBody>
      </p:sp>
    </p:spTree>
    <p:extLst>
      <p:ext uri="{BB962C8B-B14F-4D97-AF65-F5344CB8AC3E}">
        <p14:creationId xmlns:p14="http://schemas.microsoft.com/office/powerpoint/2010/main" val="3165407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80EAD-8CDA-5A49-31DF-8853EBF33FA7}"/>
              </a:ext>
            </a:extLst>
          </p:cNvPr>
          <p:cNvSpPr>
            <a:spLocks noGrp="1"/>
          </p:cNvSpPr>
          <p:nvPr>
            <p:ph type="title"/>
          </p:nvPr>
        </p:nvSpPr>
        <p:spPr>
          <a:xfrm>
            <a:off x="840612" y="0"/>
            <a:ext cx="10515600" cy="1325563"/>
          </a:xfrm>
        </p:spPr>
        <p:txBody>
          <a:bodyPr/>
          <a:lstStyle/>
          <a:p>
            <a:r>
              <a:rPr lang="en-US" dirty="0">
                <a:solidFill>
                  <a:schemeClr val="bg1"/>
                </a:solidFill>
              </a:rPr>
              <a:t>His</a:t>
            </a:r>
            <a:r>
              <a:rPr lang="en-US" dirty="0"/>
              <a:t>tory of U.S. Debt/GDP</a:t>
            </a:r>
          </a:p>
        </p:txBody>
      </p:sp>
      <p:sp>
        <p:nvSpPr>
          <p:cNvPr id="4" name="Slide Number Placeholder 3">
            <a:extLst>
              <a:ext uri="{FF2B5EF4-FFF2-40B4-BE49-F238E27FC236}">
                <a16:creationId xmlns:a16="http://schemas.microsoft.com/office/drawing/2014/main" id="{01667541-610B-022B-FBE7-10E71F376A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52AA2531-BC7B-4462-BD2A-A6668C0D192A}"/>
              </a:ext>
            </a:extLst>
          </p:cNvPr>
          <p:cNvSpPr/>
          <p:nvPr/>
        </p:nvSpPr>
        <p:spPr>
          <a:xfrm>
            <a:off x="9255156" y="5669280"/>
            <a:ext cx="1904103" cy="438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Content Placeholder 4">
            <a:extLst>
              <a:ext uri="{FF2B5EF4-FFF2-40B4-BE49-F238E27FC236}">
                <a16:creationId xmlns:a16="http://schemas.microsoft.com/office/drawing/2014/main" id="{9B1B7A48-0D30-31C1-B4CF-3B3CA842C3CE}"/>
              </a:ext>
            </a:extLst>
          </p:cNvPr>
          <p:cNvPicPr>
            <a:picLocks noChangeAspect="1"/>
          </p:cNvPicPr>
          <p:nvPr/>
        </p:nvPicPr>
        <p:blipFill>
          <a:blip r:embed="rId2"/>
          <a:srcRect/>
          <a:stretch/>
        </p:blipFill>
        <p:spPr>
          <a:xfrm>
            <a:off x="665017" y="1216165"/>
            <a:ext cx="10515599" cy="5210425"/>
          </a:xfrm>
          <a:prstGeom prst="rect">
            <a:avLst/>
          </a:prstGeom>
        </p:spPr>
      </p:pic>
    </p:spTree>
    <p:extLst>
      <p:ext uri="{BB962C8B-B14F-4D97-AF65-F5344CB8AC3E}">
        <p14:creationId xmlns:p14="http://schemas.microsoft.com/office/powerpoint/2010/main" val="384472077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4b6dd2c9-a4de-4ac0-a1d3-1108f1bbc39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F839BAF6C9B74CAAD7A00C6E6CEA6A" ma:contentTypeVersion="18" ma:contentTypeDescription="Create a new document." ma:contentTypeScope="" ma:versionID="29a6abff49fc7576ecf334dd676f1e48">
  <xsd:schema xmlns:xsd="http://www.w3.org/2001/XMLSchema" xmlns:xs="http://www.w3.org/2001/XMLSchema" xmlns:p="http://schemas.microsoft.com/office/2006/metadata/properties" xmlns:ns3="4b6dd2c9-a4de-4ac0-a1d3-1108f1bbc396" xmlns:ns4="c5a4a6ff-f148-4924-b947-f9ad70cef189" targetNamespace="http://schemas.microsoft.com/office/2006/metadata/properties" ma:root="true" ma:fieldsID="cd57e360ec90506f024691f91e25b53e" ns3:_="" ns4:_="">
    <xsd:import namespace="4b6dd2c9-a4de-4ac0-a1d3-1108f1bbc396"/>
    <xsd:import namespace="c5a4a6ff-f148-4924-b947-f9ad70cef18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LengthInSecond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4:SharedWithUsers" minOccurs="0"/>
                <xsd:element ref="ns4:SharedWithDetails" minOccurs="0"/>
                <xsd:element ref="ns4:SharingHintHash" minOccurs="0"/>
                <xsd:element ref="ns3:MediaServiceSearchProperties"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6dd2c9-a4de-4ac0-a1d3-1108f1bbc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a4a6ff-f148-4924-b947-f9ad70cef18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50E69E-EEE6-446C-9221-CFEA75B9FB56}">
  <ds:schemaRefs>
    <ds:schemaRef ds:uri="http://schemas.microsoft.com/sharepoint/v3/contenttype/forms"/>
  </ds:schemaRefs>
</ds:datastoreItem>
</file>

<file path=customXml/itemProps2.xml><?xml version="1.0" encoding="utf-8"?>
<ds:datastoreItem xmlns:ds="http://schemas.openxmlformats.org/officeDocument/2006/customXml" ds:itemID="{92026D8A-C1B4-49B5-99EB-2FD9C9A05CB9}">
  <ds:schemaRefs>
    <ds:schemaRef ds:uri="http://schemas.microsoft.com/office/2006/documentManagement/types"/>
    <ds:schemaRef ds:uri="http://purl.org/dc/terms/"/>
    <ds:schemaRef ds:uri="4b6dd2c9-a4de-4ac0-a1d3-1108f1bbc396"/>
    <ds:schemaRef ds:uri="http://schemas.microsoft.com/office/infopath/2007/PartnerControls"/>
    <ds:schemaRef ds:uri="http://schemas.openxmlformats.org/package/2006/metadata/core-properties"/>
    <ds:schemaRef ds:uri="http://purl.org/dc/elements/1.1/"/>
    <ds:schemaRef ds:uri="c5a4a6ff-f148-4924-b947-f9ad70cef189"/>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C1457C20-795D-44FB-A000-8FFF61D69B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6dd2c9-a4de-4ac0-a1d3-1108f1bbc396"/>
    <ds:schemaRef ds:uri="c5a4a6ff-f148-4924-b947-f9ad70cef1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62040</TotalTime>
  <Words>3272</Words>
  <Application>Microsoft Office PowerPoint</Application>
  <PresentationFormat>Widescreen</PresentationFormat>
  <Paragraphs>454</Paragraphs>
  <Slides>63</Slides>
  <Notes>10</Notes>
  <HiddenSlides>6</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Google Sans</vt:lpstr>
      <vt:lpstr>Inter</vt:lpstr>
      <vt:lpstr>nyt-cheltenham-cond</vt:lpstr>
      <vt:lpstr>Arial</vt:lpstr>
      <vt:lpstr>Calibri</vt:lpstr>
      <vt:lpstr>Courier New</vt:lpstr>
      <vt:lpstr>Wingdings</vt:lpstr>
      <vt:lpstr>Custom Design</vt:lpstr>
      <vt:lpstr>PowerPoint Presentation</vt:lpstr>
      <vt:lpstr> Course Schedule</vt:lpstr>
      <vt:lpstr>Submitting Questions</vt:lpstr>
      <vt:lpstr>      Deficit (or Surplus) vs. Debt</vt:lpstr>
      <vt:lpstr>PowerPoint Presentation</vt:lpstr>
      <vt:lpstr>The Relative Debt</vt:lpstr>
      <vt:lpstr>The Relative Debt</vt:lpstr>
      <vt:lpstr> How Did we get here?</vt:lpstr>
      <vt:lpstr>History of U.S. Debt/GDP</vt:lpstr>
      <vt:lpstr>Why Has the Federal Debt Risen So Much?</vt:lpstr>
      <vt:lpstr>Why Has the Federal Debt Risen So Much?</vt:lpstr>
      <vt:lpstr>Not All Borrowing Is Bad!</vt:lpstr>
      <vt:lpstr>Path of U.S. Debt (% of GDP)</vt:lpstr>
      <vt:lpstr>Key Points About US Relative Debt</vt:lpstr>
      <vt:lpstr> Debt Dynamics</vt:lpstr>
      <vt:lpstr>Measuring the Debt</vt:lpstr>
      <vt:lpstr>Measuring the Debt</vt:lpstr>
      <vt:lpstr>Two Measures: Total Debt vs. Debt Held by Public</vt:lpstr>
      <vt:lpstr>Two Measures of RELATIVE Debt</vt:lpstr>
      <vt:lpstr>Sources for intragovernmental debt?</vt:lpstr>
      <vt:lpstr>Who owns the debt held by the public?  Domestic debt-holders:</vt:lpstr>
      <vt:lpstr>Who owns the debt held by the public?</vt:lpstr>
      <vt:lpstr>Who owns the debt held by the public?  Foreign debt-holders:</vt:lpstr>
      <vt:lpstr>Why Do Foreign Investors Buy US Treasuries?</vt:lpstr>
      <vt:lpstr>Three Major Questions:</vt:lpstr>
      <vt:lpstr>Not All Debt Is Created Equal </vt:lpstr>
      <vt:lpstr>Economic effects of deficits</vt:lpstr>
      <vt:lpstr>Three Major Questions:</vt:lpstr>
      <vt:lpstr>2025 US Government Budget Summary (billions)</vt:lpstr>
      <vt:lpstr>Two Measures of the Deficit</vt:lpstr>
      <vt:lpstr>Rising Future Deficits</vt:lpstr>
      <vt:lpstr>Interest Will Grow as a Share of Spending</vt:lpstr>
      <vt:lpstr>Why is it so Hard to Reduce the Deficit?</vt:lpstr>
      <vt:lpstr>The Primary Drivers Going Forward</vt:lpstr>
      <vt:lpstr>Some Healthcare Spending Facts</vt:lpstr>
      <vt:lpstr>Healthcare is the bigger problem</vt:lpstr>
      <vt:lpstr>PowerPoint Presentation</vt:lpstr>
      <vt:lpstr>Tax Cuts Have Contributed to Debt Increases</vt:lpstr>
      <vt:lpstr>Thinking about other spending….</vt:lpstr>
      <vt:lpstr>PowerPoint Presentation</vt:lpstr>
      <vt:lpstr>Thinking about other spending….</vt:lpstr>
      <vt:lpstr>Three Major Questions:</vt:lpstr>
      <vt:lpstr>Traditional View: Debt not a serious problem</vt:lpstr>
      <vt:lpstr>So, Why Worry About It?</vt:lpstr>
      <vt:lpstr>So, Why Worry About it?</vt:lpstr>
      <vt:lpstr>How much is too much?</vt:lpstr>
      <vt:lpstr>So, Why Worry About it?</vt:lpstr>
      <vt:lpstr> How Does the US Government Borrow?</vt:lpstr>
      <vt:lpstr>What Is a Fiscal Crisis?</vt:lpstr>
      <vt:lpstr>CBO on the Possibility of a Fiscal Crisis</vt:lpstr>
      <vt:lpstr>The Key: Stabilization of Relative Debt</vt:lpstr>
      <vt:lpstr>Stabilizing the Relative Debt</vt:lpstr>
      <vt:lpstr>OK: Relative Debt Cannot Grow Forever, But</vt:lpstr>
      <vt:lpstr>Other Thoughts on Government Debt</vt:lpstr>
      <vt:lpstr>How To Address the Debt?</vt:lpstr>
      <vt:lpstr> There Are Other (Bad/Costly) Solutions</vt:lpstr>
      <vt:lpstr>Bottom Line:  We Need to Worry about  the Debt</vt:lpstr>
      <vt:lpstr>Takeways</vt:lpstr>
      <vt:lpstr>What is the Debt Ceiling?</vt:lpstr>
      <vt:lpstr>5 Things to Know about the Debt Ceiling</vt:lpstr>
      <vt:lpstr>PowerPoint Presentation</vt:lpstr>
      <vt:lpstr>The Drivers of regional Sea Level Rise</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Robert Rebelein</cp:lastModifiedBy>
  <cp:revision>331</cp:revision>
  <cp:lastPrinted>2024-09-30T21:04:17Z</cp:lastPrinted>
  <dcterms:created xsi:type="dcterms:W3CDTF">2017-05-03T22:30:38Z</dcterms:created>
  <dcterms:modified xsi:type="dcterms:W3CDTF">2026-07-30T20:29:17Z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0x010100E1F839BAF6C9B74CAAD7A00C6E6CEA6A</vt:lpwstr>
  </property>
</Properties>
</file>